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35"/>
  </p:notesMasterIdLst>
  <p:sldIdLst>
    <p:sldId id="267" r:id="rId2"/>
    <p:sldId id="268" r:id="rId3"/>
    <p:sldId id="269" r:id="rId4"/>
    <p:sldId id="284" r:id="rId5"/>
    <p:sldId id="270" r:id="rId6"/>
    <p:sldId id="259" r:id="rId7"/>
    <p:sldId id="264" r:id="rId8"/>
    <p:sldId id="257" r:id="rId9"/>
    <p:sldId id="258" r:id="rId10"/>
    <p:sldId id="265" r:id="rId11"/>
    <p:sldId id="261" r:id="rId12"/>
    <p:sldId id="262" r:id="rId13"/>
    <p:sldId id="263" r:id="rId14"/>
    <p:sldId id="266" r:id="rId15"/>
    <p:sldId id="272" r:id="rId16"/>
    <p:sldId id="287" r:id="rId17"/>
    <p:sldId id="273" r:id="rId18"/>
    <p:sldId id="290" r:id="rId19"/>
    <p:sldId id="286" r:id="rId20"/>
    <p:sldId id="291" r:id="rId21"/>
    <p:sldId id="274" r:id="rId22"/>
    <p:sldId id="289" r:id="rId23"/>
    <p:sldId id="275" r:id="rId24"/>
    <p:sldId id="276" r:id="rId25"/>
    <p:sldId id="277" r:id="rId26"/>
    <p:sldId id="280" r:id="rId27"/>
    <p:sldId id="279" r:id="rId28"/>
    <p:sldId id="278" r:id="rId29"/>
    <p:sldId id="260" r:id="rId30"/>
    <p:sldId id="292" r:id="rId31"/>
    <p:sldId id="281" r:id="rId32"/>
    <p:sldId id="283" r:id="rId33"/>
    <p:sldId id="28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url, Joel" initials="WJ" lastIdx="1" clrIdx="0">
    <p:extLst>
      <p:ext uri="{19B8F6BF-5375-455C-9EA6-DF929625EA0E}">
        <p15:presenceInfo xmlns:p15="http://schemas.microsoft.com/office/powerpoint/2012/main" userId="S-1-5-21-193294096-2108181812-621696214-89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94660"/>
  </p:normalViewPr>
  <p:slideViewPr>
    <p:cSldViewPr snapToGrid="0">
      <p:cViewPr varScale="1">
        <p:scale>
          <a:sx n="116" d="100"/>
          <a:sy n="116" d="100"/>
        </p:scale>
        <p:origin x="3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4-09T09:27:23.390" idx="1">
    <p:pos x="10" y="10"/>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26AB10-6617-4890-B94A-40788BACEE8A}" type="doc">
      <dgm:prSet loTypeId="urn:microsoft.com/office/officeart/2005/8/layout/radial1" loCatId="relationship" qsTypeId="urn:microsoft.com/office/officeart/2005/8/quickstyle/simple1" qsCatId="simple" csTypeId="urn:microsoft.com/office/officeart/2005/8/colors/colorful5" csCatId="colorful" phldr="1"/>
      <dgm:spPr/>
    </dgm:pt>
    <dgm:pt modelId="{CC121F8E-4054-4BBD-A468-3BA8CDFFDD4E}">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NEH 2014 Budget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$146,021,000</a:t>
          </a:r>
        </a:p>
      </dgm:t>
    </dgm:pt>
    <dgm:pt modelId="{838C8AC7-ADD4-417D-89A1-12E7D60DF0C6}" type="parTrans" cxnId="{D1F42A5C-1F7D-4E0D-A9EA-5F2B34463200}">
      <dgm:prSet/>
      <dgm:spPr/>
      <dgm:t>
        <a:bodyPr/>
        <a:lstStyle/>
        <a:p>
          <a:endParaRPr lang="en-US"/>
        </a:p>
      </dgm:t>
    </dgm:pt>
    <dgm:pt modelId="{85630F6D-1F2A-44F6-B0FD-8BBC0AC59D3C}" type="sibTrans" cxnId="{D1F42A5C-1F7D-4E0D-A9EA-5F2B34463200}">
      <dgm:prSet/>
      <dgm:spPr/>
      <dgm:t>
        <a:bodyPr/>
        <a:lstStyle/>
        <a:p>
          <a:endParaRPr lang="en-US"/>
        </a:p>
      </dgm:t>
    </dgm:pt>
    <dgm:pt modelId="{4BF7D867-CAF8-414E-97B2-48EF57749E95}">
      <dgm:prSet custT="1"/>
      <dgm:spPr>
        <a:solidFill>
          <a:schemeClr val="accent5">
            <a:lumMod val="75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Division of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Education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$13,237,000</a:t>
          </a:r>
        </a:p>
      </dgm:t>
    </dgm:pt>
    <dgm:pt modelId="{B962ED9F-1155-4EEF-976E-EE71CD4200AF}" type="parTrans" cxnId="{75B99760-E5B4-4721-A136-1A43C8A1806A}">
      <dgm:prSet custT="1"/>
      <dgm:spPr/>
      <dgm:t>
        <a:bodyPr/>
        <a:lstStyle/>
        <a:p>
          <a:endParaRPr lang="en-US" sz="1200">
            <a:latin typeface="Arial" pitchFamily="34" charset="0"/>
            <a:cs typeface="Arial" pitchFamily="34" charset="0"/>
          </a:endParaRPr>
        </a:p>
      </dgm:t>
    </dgm:pt>
    <dgm:pt modelId="{A05C86B3-5EFD-4376-99F6-9A3E845560B5}" type="sibTrans" cxnId="{75B99760-E5B4-4721-A136-1A43C8A1806A}">
      <dgm:prSet/>
      <dgm:spPr/>
      <dgm:t>
        <a:bodyPr/>
        <a:lstStyle/>
        <a:p>
          <a:endParaRPr lang="en-US"/>
        </a:p>
      </dgm:t>
    </dgm:pt>
    <dgm:pt modelId="{3B3A4066-E4DD-4C20-8CF3-BB973DE091CF}">
      <dgm:prSet custT="1"/>
      <dgm:spPr>
        <a:solidFill>
          <a:schemeClr val="accent5">
            <a:lumMod val="75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Division of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Public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Programs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$13,654,000</a:t>
          </a:r>
        </a:p>
      </dgm:t>
    </dgm:pt>
    <dgm:pt modelId="{B6DE0454-A483-4D53-906B-49D45632A321}" type="parTrans" cxnId="{CBFD43CC-2AD9-40D5-9F2F-11D7EDAC625A}">
      <dgm:prSet custT="1"/>
      <dgm:spPr/>
      <dgm:t>
        <a:bodyPr/>
        <a:lstStyle/>
        <a:p>
          <a:endParaRPr lang="en-US" sz="1200">
            <a:latin typeface="Arial" pitchFamily="34" charset="0"/>
            <a:cs typeface="Arial" pitchFamily="34" charset="0"/>
          </a:endParaRPr>
        </a:p>
      </dgm:t>
    </dgm:pt>
    <dgm:pt modelId="{97F1767D-E0A6-455C-B07B-C3FD3F77B4C5}" type="sibTrans" cxnId="{CBFD43CC-2AD9-40D5-9F2F-11D7EDAC625A}">
      <dgm:prSet/>
      <dgm:spPr/>
      <dgm:t>
        <a:bodyPr/>
        <a:lstStyle/>
        <a:p>
          <a:endParaRPr lang="en-US"/>
        </a:p>
      </dgm:t>
    </dgm:pt>
    <dgm:pt modelId="{0363C946-5749-4EEB-BC41-DE61387E947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Division of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Research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$14,752,000</a:t>
          </a:r>
        </a:p>
      </dgm:t>
    </dgm:pt>
    <dgm:pt modelId="{541C31F2-F94B-40FB-9C18-011A7E1768B5}" type="parTrans" cxnId="{69E36E8E-8996-4C3D-80CE-695B9BEAC517}">
      <dgm:prSet custT="1"/>
      <dgm:spPr/>
      <dgm:t>
        <a:bodyPr/>
        <a:lstStyle/>
        <a:p>
          <a:endParaRPr lang="en-US" sz="1200">
            <a:latin typeface="Arial" pitchFamily="34" charset="0"/>
            <a:cs typeface="Arial" pitchFamily="34" charset="0"/>
          </a:endParaRPr>
        </a:p>
      </dgm:t>
    </dgm:pt>
    <dgm:pt modelId="{271823DF-79F0-4EA3-8CF1-6F31F6AB4192}" type="sibTrans" cxnId="{69E36E8E-8996-4C3D-80CE-695B9BEAC517}">
      <dgm:prSet/>
      <dgm:spPr/>
      <dgm:t>
        <a:bodyPr/>
        <a:lstStyle/>
        <a:p>
          <a:endParaRPr lang="en-US"/>
        </a:p>
      </dgm:t>
    </dgm:pt>
    <dgm:pt modelId="{FE50373D-B353-44FF-8911-78A1B6E52016}">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solidFill>
                <a:srgbClr val="002060"/>
              </a:solidFill>
              <a:effectLst/>
              <a:latin typeface="Arial" pitchFamily="34" charset="0"/>
              <a:ea typeface="ＭＳ Ｐゴシック" pitchFamily="1" charset="-128"/>
              <a:cs typeface="Arial" pitchFamily="34" charset="0"/>
            </a:rPr>
            <a:t>Division of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solidFill>
                <a:srgbClr val="002060"/>
              </a:solidFill>
              <a:effectLst/>
              <a:latin typeface="Arial" pitchFamily="34" charset="0"/>
              <a:ea typeface="ＭＳ Ｐゴシック" pitchFamily="1" charset="-128"/>
              <a:cs typeface="Arial" pitchFamily="34" charset="0"/>
            </a:rPr>
            <a:t>Preservation &amp; Access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solidFill>
                <a:srgbClr val="002060"/>
              </a:solidFill>
              <a:effectLst/>
              <a:latin typeface="Arial" pitchFamily="34" charset="0"/>
              <a:ea typeface="ＭＳ Ｐゴシック" pitchFamily="1" charset="-128"/>
              <a:cs typeface="Arial" pitchFamily="34" charset="0"/>
            </a:rPr>
            <a:t>$15,426,000</a:t>
          </a:r>
        </a:p>
      </dgm:t>
    </dgm:pt>
    <dgm:pt modelId="{4E013534-0C3F-4AA3-B408-F6BCB21C9C01}" type="parTrans" cxnId="{48115560-07BF-4606-8A4B-821D0AA76DBC}">
      <dgm:prSet custT="1"/>
      <dgm:spPr/>
      <dgm:t>
        <a:bodyPr/>
        <a:lstStyle/>
        <a:p>
          <a:endParaRPr lang="en-US" sz="1200">
            <a:latin typeface="Arial" pitchFamily="34" charset="0"/>
            <a:cs typeface="Arial" pitchFamily="34" charset="0"/>
          </a:endParaRPr>
        </a:p>
      </dgm:t>
    </dgm:pt>
    <dgm:pt modelId="{3A71A13C-887A-43B1-A740-AEB1B4FD71FF}" type="sibTrans" cxnId="{48115560-07BF-4606-8A4B-821D0AA76DBC}">
      <dgm:prSet/>
      <dgm:spPr/>
      <dgm:t>
        <a:bodyPr/>
        <a:lstStyle/>
        <a:p>
          <a:endParaRPr lang="en-US"/>
        </a:p>
      </dgm:t>
    </dgm:pt>
    <dgm:pt modelId="{B4FDCE1A-A67F-4D82-AA05-9121FC686314}">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charset="0"/>
              <a:ea typeface="ＭＳ Ｐゴシック" pitchFamily="1" charset="-128"/>
            </a:rPr>
            <a:t>Office of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charset="0"/>
              <a:ea typeface="ＭＳ Ｐゴシック" pitchFamily="1" charset="-128"/>
            </a:rPr>
            <a:t>Challenge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charset="0"/>
              <a:ea typeface="ＭＳ Ｐゴシック" pitchFamily="1" charset="-128"/>
            </a:rPr>
            <a:t>Grants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charset="0"/>
              <a:ea typeface="ＭＳ Ｐゴシック" pitchFamily="1" charset="-128"/>
            </a:rPr>
            <a:t>$8,357,000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charset="0"/>
              <a:ea typeface="ＭＳ Ｐゴシック" pitchFamily="1" charset="-128"/>
            </a:rPr>
            <a:t>Matching</a:t>
          </a:r>
        </a:p>
      </dgm:t>
    </dgm:pt>
    <dgm:pt modelId="{32B7134A-FEA2-4593-8291-088E9355ECED}" type="parTrans" cxnId="{9200B72F-569A-48E1-BADB-E21BF38FF7DC}">
      <dgm:prSet custT="1"/>
      <dgm:spPr/>
      <dgm:t>
        <a:bodyPr/>
        <a:lstStyle/>
        <a:p>
          <a:endParaRPr lang="en-US" sz="1200">
            <a:latin typeface="Arial" pitchFamily="34" charset="0"/>
            <a:cs typeface="Arial" pitchFamily="34" charset="0"/>
          </a:endParaRPr>
        </a:p>
      </dgm:t>
    </dgm:pt>
    <dgm:pt modelId="{A7444824-4AB4-4032-83DC-9FD465E917A1}" type="sibTrans" cxnId="{9200B72F-569A-48E1-BADB-E21BF38FF7DC}">
      <dgm:prSet/>
      <dgm:spPr/>
      <dgm:t>
        <a:bodyPr/>
        <a:lstStyle/>
        <a:p>
          <a:endParaRPr lang="en-US"/>
        </a:p>
      </dgm:t>
    </dgm:pt>
    <dgm:pt modelId="{BEBF0D29-3D86-457E-93DC-EC0C8221483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Federal/State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Partnership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$42,435,000</a:t>
          </a:r>
        </a:p>
      </dgm:t>
    </dgm:pt>
    <dgm:pt modelId="{754E2695-45B1-47B2-AD98-9980B32F8455}" type="parTrans" cxnId="{8ED98DA7-57F4-420D-B779-14C2D132CB3D}">
      <dgm:prSet custT="1"/>
      <dgm:spPr/>
      <dgm:t>
        <a:bodyPr/>
        <a:lstStyle/>
        <a:p>
          <a:endParaRPr lang="en-US" sz="1200">
            <a:latin typeface="Arial" pitchFamily="34" charset="0"/>
            <a:cs typeface="Arial" pitchFamily="34" charset="0"/>
          </a:endParaRPr>
        </a:p>
      </dgm:t>
    </dgm:pt>
    <dgm:pt modelId="{2516D010-6C13-46AA-9B8E-4D4DAA19EAC9}" type="sibTrans" cxnId="{8ED98DA7-57F4-420D-B779-14C2D132CB3D}">
      <dgm:prSet/>
      <dgm:spPr/>
      <dgm:t>
        <a:bodyPr/>
        <a:lstStyle/>
        <a:p>
          <a:endParaRPr lang="en-US"/>
        </a:p>
      </dgm:t>
    </dgm:pt>
    <dgm:pt modelId="{23F30D38-4C2D-435E-9B91-ADB29B36BAE2}">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Office of Digital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Humanities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$4,388,000</a:t>
          </a:r>
        </a:p>
      </dgm:t>
    </dgm:pt>
    <dgm:pt modelId="{726EEF41-3778-44E4-84A7-791A7790D9C3}" type="parTrans" cxnId="{95729355-7990-4293-A9D4-291F30F189FE}">
      <dgm:prSet custT="1"/>
      <dgm:spPr/>
      <dgm:t>
        <a:bodyPr/>
        <a:lstStyle/>
        <a:p>
          <a:endParaRPr lang="en-US" sz="1200">
            <a:latin typeface="Arial" pitchFamily="34" charset="0"/>
            <a:cs typeface="Arial" pitchFamily="34" charset="0"/>
          </a:endParaRPr>
        </a:p>
      </dgm:t>
    </dgm:pt>
    <dgm:pt modelId="{09788B11-505F-469A-A28A-B4443ADAEA9F}" type="sibTrans" cxnId="{95729355-7990-4293-A9D4-291F30F189FE}">
      <dgm:prSet/>
      <dgm:spPr/>
      <dgm:t>
        <a:bodyPr/>
        <a:lstStyle/>
        <a:p>
          <a:endParaRPr lang="en-US"/>
        </a:p>
      </dgm:t>
    </dgm:pt>
    <dgm:pt modelId="{923C6B14-E23E-4D88-8B6F-2B33585A0CB0}">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Special Initiatives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&amp; Programs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effectLst/>
              <a:latin typeface="Arial" pitchFamily="34" charset="0"/>
              <a:ea typeface="ＭＳ Ｐゴシック" pitchFamily="1" charset="-128"/>
              <a:cs typeface="Arial" pitchFamily="34" charset="0"/>
            </a:rPr>
            <a:t>$3,494,000</a:t>
          </a:r>
        </a:p>
      </dgm:t>
    </dgm:pt>
    <dgm:pt modelId="{43383E2B-54D5-4DBA-A3BC-DD534E760A42}" type="parTrans" cxnId="{99DCA55F-DC77-44C2-8F8D-31FFB622101F}">
      <dgm:prSet custT="1"/>
      <dgm:spPr/>
      <dgm:t>
        <a:bodyPr/>
        <a:lstStyle/>
        <a:p>
          <a:endParaRPr lang="en-US" sz="1200">
            <a:latin typeface="Arial" pitchFamily="34" charset="0"/>
            <a:cs typeface="Arial" pitchFamily="34" charset="0"/>
          </a:endParaRPr>
        </a:p>
      </dgm:t>
    </dgm:pt>
    <dgm:pt modelId="{ED8C20C8-ED00-40B4-AC85-2C31D01CFE89}" type="sibTrans" cxnId="{99DCA55F-DC77-44C2-8F8D-31FFB622101F}">
      <dgm:prSet/>
      <dgm:spPr/>
      <dgm:t>
        <a:bodyPr/>
        <a:lstStyle/>
        <a:p>
          <a:endParaRPr lang="en-US"/>
        </a:p>
      </dgm:t>
    </dgm:pt>
    <dgm:pt modelId="{0982AA17-B421-4A67-88C1-997184DA6BBD}" type="pres">
      <dgm:prSet presAssocID="{B926AB10-6617-4890-B94A-40788BACEE8A}" presName="cycle" presStyleCnt="0">
        <dgm:presLayoutVars>
          <dgm:chMax val="1"/>
          <dgm:dir/>
          <dgm:animLvl val="ctr"/>
          <dgm:resizeHandles val="exact"/>
        </dgm:presLayoutVars>
      </dgm:prSet>
      <dgm:spPr/>
    </dgm:pt>
    <dgm:pt modelId="{1FE651A4-B577-4FEA-9178-FBB539C2987F}" type="pres">
      <dgm:prSet presAssocID="{CC121F8E-4054-4BBD-A468-3BA8CDFFDD4E}" presName="centerShape" presStyleLbl="node0" presStyleIdx="0" presStyleCnt="1" custScaleX="175121" custLinFactNeighborX="-8855" custLinFactNeighborY="-3062"/>
      <dgm:spPr/>
      <dgm:t>
        <a:bodyPr/>
        <a:lstStyle/>
        <a:p>
          <a:endParaRPr lang="en-US"/>
        </a:p>
      </dgm:t>
    </dgm:pt>
    <dgm:pt modelId="{5C4F9E65-3B72-4F31-915F-4CE2B47C0105}" type="pres">
      <dgm:prSet presAssocID="{B962ED9F-1155-4EEF-976E-EE71CD4200AF}" presName="Name9" presStyleLbl="parChTrans1D2" presStyleIdx="0" presStyleCnt="8"/>
      <dgm:spPr/>
      <dgm:t>
        <a:bodyPr/>
        <a:lstStyle/>
        <a:p>
          <a:endParaRPr lang="en-US"/>
        </a:p>
      </dgm:t>
    </dgm:pt>
    <dgm:pt modelId="{B0C78EA8-F99E-4D5C-B0EF-31A799CAE015}" type="pres">
      <dgm:prSet presAssocID="{B962ED9F-1155-4EEF-976E-EE71CD4200AF}" presName="connTx" presStyleLbl="parChTrans1D2" presStyleIdx="0" presStyleCnt="8"/>
      <dgm:spPr/>
      <dgm:t>
        <a:bodyPr/>
        <a:lstStyle/>
        <a:p>
          <a:endParaRPr lang="en-US"/>
        </a:p>
      </dgm:t>
    </dgm:pt>
    <dgm:pt modelId="{B27B16FD-96E0-405D-B02C-FEE0DD0EEDD3}" type="pres">
      <dgm:prSet presAssocID="{4BF7D867-CAF8-414E-97B2-48EF57749E95}" presName="node" presStyleLbl="node1" presStyleIdx="0" presStyleCnt="8" custScaleX="154011" custRadScaleRad="93364" custRadScaleInc="-47051">
        <dgm:presLayoutVars>
          <dgm:bulletEnabled val="1"/>
        </dgm:presLayoutVars>
      </dgm:prSet>
      <dgm:spPr/>
      <dgm:t>
        <a:bodyPr/>
        <a:lstStyle/>
        <a:p>
          <a:endParaRPr lang="en-US"/>
        </a:p>
      </dgm:t>
    </dgm:pt>
    <dgm:pt modelId="{C2385816-1590-4236-95D2-D315438BD080}" type="pres">
      <dgm:prSet presAssocID="{B6DE0454-A483-4D53-906B-49D45632A321}" presName="Name9" presStyleLbl="parChTrans1D2" presStyleIdx="1" presStyleCnt="8"/>
      <dgm:spPr/>
      <dgm:t>
        <a:bodyPr/>
        <a:lstStyle/>
        <a:p>
          <a:endParaRPr lang="en-US"/>
        </a:p>
      </dgm:t>
    </dgm:pt>
    <dgm:pt modelId="{2B0D83AE-E44D-45FA-B160-9DC821AA7D47}" type="pres">
      <dgm:prSet presAssocID="{B6DE0454-A483-4D53-906B-49D45632A321}" presName="connTx" presStyleLbl="parChTrans1D2" presStyleIdx="1" presStyleCnt="8"/>
      <dgm:spPr/>
      <dgm:t>
        <a:bodyPr/>
        <a:lstStyle/>
        <a:p>
          <a:endParaRPr lang="en-US"/>
        </a:p>
      </dgm:t>
    </dgm:pt>
    <dgm:pt modelId="{5F220932-E072-4FF6-AF0A-88E56E941207}" type="pres">
      <dgm:prSet presAssocID="{3B3A4066-E4DD-4C20-8CF3-BB973DE091CF}" presName="node" presStyleLbl="node1" presStyleIdx="1" presStyleCnt="8" custScaleX="142918" custRadScaleRad="121398" custRadScaleInc="16522">
        <dgm:presLayoutVars>
          <dgm:bulletEnabled val="1"/>
        </dgm:presLayoutVars>
      </dgm:prSet>
      <dgm:spPr/>
      <dgm:t>
        <a:bodyPr/>
        <a:lstStyle/>
        <a:p>
          <a:endParaRPr lang="en-US"/>
        </a:p>
      </dgm:t>
    </dgm:pt>
    <dgm:pt modelId="{A2D39C23-B9FD-4E7B-A86E-73BC844B9FDC}" type="pres">
      <dgm:prSet presAssocID="{541C31F2-F94B-40FB-9C18-011A7E1768B5}" presName="Name9" presStyleLbl="parChTrans1D2" presStyleIdx="2" presStyleCnt="8"/>
      <dgm:spPr/>
      <dgm:t>
        <a:bodyPr/>
        <a:lstStyle/>
        <a:p>
          <a:endParaRPr lang="en-US"/>
        </a:p>
      </dgm:t>
    </dgm:pt>
    <dgm:pt modelId="{378990E2-2921-44E3-993A-B23AA7B3EFDE}" type="pres">
      <dgm:prSet presAssocID="{541C31F2-F94B-40FB-9C18-011A7E1768B5}" presName="connTx" presStyleLbl="parChTrans1D2" presStyleIdx="2" presStyleCnt="8"/>
      <dgm:spPr/>
      <dgm:t>
        <a:bodyPr/>
        <a:lstStyle/>
        <a:p>
          <a:endParaRPr lang="en-US"/>
        </a:p>
      </dgm:t>
    </dgm:pt>
    <dgm:pt modelId="{0197F072-C8D6-485B-9B0E-242091C63C15}" type="pres">
      <dgm:prSet presAssocID="{0363C946-5749-4EEB-BC41-DE61387E947D}" presName="node" presStyleLbl="node1" presStyleIdx="2" presStyleCnt="8" custScaleX="142763" custRadScaleRad="132539" custRadScaleInc="-11769">
        <dgm:presLayoutVars>
          <dgm:bulletEnabled val="1"/>
        </dgm:presLayoutVars>
      </dgm:prSet>
      <dgm:spPr/>
      <dgm:t>
        <a:bodyPr/>
        <a:lstStyle/>
        <a:p>
          <a:endParaRPr lang="en-US"/>
        </a:p>
      </dgm:t>
    </dgm:pt>
    <dgm:pt modelId="{7412DF83-D420-4C28-8371-5C58A6ECBDD2}" type="pres">
      <dgm:prSet presAssocID="{4E013534-0C3F-4AA3-B408-F6BCB21C9C01}" presName="Name9" presStyleLbl="parChTrans1D2" presStyleIdx="3" presStyleCnt="8"/>
      <dgm:spPr/>
      <dgm:t>
        <a:bodyPr/>
        <a:lstStyle/>
        <a:p>
          <a:endParaRPr lang="en-US"/>
        </a:p>
      </dgm:t>
    </dgm:pt>
    <dgm:pt modelId="{F338570A-F0F3-414E-A1D7-8F6BBFFDB56C}" type="pres">
      <dgm:prSet presAssocID="{4E013534-0C3F-4AA3-B408-F6BCB21C9C01}" presName="connTx" presStyleLbl="parChTrans1D2" presStyleIdx="3" presStyleCnt="8"/>
      <dgm:spPr/>
      <dgm:t>
        <a:bodyPr/>
        <a:lstStyle/>
        <a:p>
          <a:endParaRPr lang="en-US"/>
        </a:p>
      </dgm:t>
    </dgm:pt>
    <dgm:pt modelId="{565FBE7B-A156-4740-801A-106A32B22426}" type="pres">
      <dgm:prSet presAssocID="{FE50373D-B353-44FF-8911-78A1B6E52016}" presName="node" presStyleLbl="node1" presStyleIdx="3" presStyleCnt="8" custScaleX="159632" custRadScaleRad="106203" custRadScaleInc="-46935">
        <dgm:presLayoutVars>
          <dgm:bulletEnabled val="1"/>
        </dgm:presLayoutVars>
      </dgm:prSet>
      <dgm:spPr/>
      <dgm:t>
        <a:bodyPr/>
        <a:lstStyle/>
        <a:p>
          <a:endParaRPr lang="en-US"/>
        </a:p>
      </dgm:t>
    </dgm:pt>
    <dgm:pt modelId="{04CB8327-BBB4-4751-A677-260D151B301C}" type="pres">
      <dgm:prSet presAssocID="{32B7134A-FEA2-4593-8291-088E9355ECED}" presName="Name9" presStyleLbl="parChTrans1D2" presStyleIdx="4" presStyleCnt="8"/>
      <dgm:spPr/>
      <dgm:t>
        <a:bodyPr/>
        <a:lstStyle/>
        <a:p>
          <a:endParaRPr lang="en-US"/>
        </a:p>
      </dgm:t>
    </dgm:pt>
    <dgm:pt modelId="{19F0DBFE-0985-44EB-A0E0-36DC470639D4}" type="pres">
      <dgm:prSet presAssocID="{32B7134A-FEA2-4593-8291-088E9355ECED}" presName="connTx" presStyleLbl="parChTrans1D2" presStyleIdx="4" presStyleCnt="8"/>
      <dgm:spPr/>
      <dgm:t>
        <a:bodyPr/>
        <a:lstStyle/>
        <a:p>
          <a:endParaRPr lang="en-US"/>
        </a:p>
      </dgm:t>
    </dgm:pt>
    <dgm:pt modelId="{A51CF213-2553-452D-B50A-203FA6065774}" type="pres">
      <dgm:prSet presAssocID="{B4FDCE1A-A67F-4D82-AA05-9121FC686314}" presName="node" presStyleLbl="node1" presStyleIdx="4" presStyleCnt="8" custAng="0" custScaleX="150715" custRadScaleRad="93391" custRadScaleInc="55174">
        <dgm:presLayoutVars>
          <dgm:bulletEnabled val="1"/>
        </dgm:presLayoutVars>
      </dgm:prSet>
      <dgm:spPr/>
      <dgm:t>
        <a:bodyPr/>
        <a:lstStyle/>
        <a:p>
          <a:endParaRPr lang="en-US"/>
        </a:p>
      </dgm:t>
    </dgm:pt>
    <dgm:pt modelId="{0D3F0ADC-7530-4B78-9348-5AB728FAAFC5}" type="pres">
      <dgm:prSet presAssocID="{754E2695-45B1-47B2-AD98-9980B32F8455}" presName="Name9" presStyleLbl="parChTrans1D2" presStyleIdx="5" presStyleCnt="8"/>
      <dgm:spPr/>
      <dgm:t>
        <a:bodyPr/>
        <a:lstStyle/>
        <a:p>
          <a:endParaRPr lang="en-US"/>
        </a:p>
      </dgm:t>
    </dgm:pt>
    <dgm:pt modelId="{7B8A8EAD-DF5A-41DF-AF71-3005FD1E3C7D}" type="pres">
      <dgm:prSet presAssocID="{754E2695-45B1-47B2-AD98-9980B32F8455}" presName="connTx" presStyleLbl="parChTrans1D2" presStyleIdx="5" presStyleCnt="8"/>
      <dgm:spPr/>
      <dgm:t>
        <a:bodyPr/>
        <a:lstStyle/>
        <a:p>
          <a:endParaRPr lang="en-US"/>
        </a:p>
      </dgm:t>
    </dgm:pt>
    <dgm:pt modelId="{D99D5C9D-2D79-4561-A433-3DAF3DAFAD3A}" type="pres">
      <dgm:prSet presAssocID="{BEBF0D29-3D86-457E-93DC-EC0C82214837}" presName="node" presStyleLbl="node1" presStyleIdx="5" presStyleCnt="8" custScaleX="166512" custScaleY="113230" custRadScaleRad="136106" custRadScaleInc="83617">
        <dgm:presLayoutVars>
          <dgm:bulletEnabled val="1"/>
        </dgm:presLayoutVars>
      </dgm:prSet>
      <dgm:spPr/>
      <dgm:t>
        <a:bodyPr/>
        <a:lstStyle/>
        <a:p>
          <a:endParaRPr lang="en-US"/>
        </a:p>
      </dgm:t>
    </dgm:pt>
    <dgm:pt modelId="{5A6C5931-3D92-4DFE-B367-5BF78F13EA11}" type="pres">
      <dgm:prSet presAssocID="{726EEF41-3778-44E4-84A7-791A7790D9C3}" presName="Name9" presStyleLbl="parChTrans1D2" presStyleIdx="6" presStyleCnt="8"/>
      <dgm:spPr/>
      <dgm:t>
        <a:bodyPr/>
        <a:lstStyle/>
        <a:p>
          <a:endParaRPr lang="en-US"/>
        </a:p>
      </dgm:t>
    </dgm:pt>
    <dgm:pt modelId="{103D2E2C-BCE0-4555-858C-E34C658C600C}" type="pres">
      <dgm:prSet presAssocID="{726EEF41-3778-44E4-84A7-791A7790D9C3}" presName="connTx" presStyleLbl="parChTrans1D2" presStyleIdx="6" presStyleCnt="8"/>
      <dgm:spPr/>
      <dgm:t>
        <a:bodyPr/>
        <a:lstStyle/>
        <a:p>
          <a:endParaRPr lang="en-US"/>
        </a:p>
      </dgm:t>
    </dgm:pt>
    <dgm:pt modelId="{0D6726CB-A597-4318-B171-7CF769699378}" type="pres">
      <dgm:prSet presAssocID="{23F30D38-4C2D-435E-9B91-ADB29B36BAE2}" presName="node" presStyleLbl="node1" presStyleIdx="6" presStyleCnt="8" custScaleX="150035" custRadScaleRad="165357" custRadScaleInc="9432">
        <dgm:presLayoutVars>
          <dgm:bulletEnabled val="1"/>
        </dgm:presLayoutVars>
      </dgm:prSet>
      <dgm:spPr/>
      <dgm:t>
        <a:bodyPr/>
        <a:lstStyle/>
        <a:p>
          <a:endParaRPr lang="en-US"/>
        </a:p>
      </dgm:t>
    </dgm:pt>
    <dgm:pt modelId="{718FC301-0999-489C-A3D9-37AEBDC2E29E}" type="pres">
      <dgm:prSet presAssocID="{43383E2B-54D5-4DBA-A3BC-DD534E760A42}" presName="Name9" presStyleLbl="parChTrans1D2" presStyleIdx="7" presStyleCnt="8"/>
      <dgm:spPr/>
      <dgm:t>
        <a:bodyPr/>
        <a:lstStyle/>
        <a:p>
          <a:endParaRPr lang="en-US"/>
        </a:p>
      </dgm:t>
    </dgm:pt>
    <dgm:pt modelId="{1D14CC36-BF8F-4890-A043-260E409BB66A}" type="pres">
      <dgm:prSet presAssocID="{43383E2B-54D5-4DBA-A3BC-DD534E760A42}" presName="connTx" presStyleLbl="parChTrans1D2" presStyleIdx="7" presStyleCnt="8"/>
      <dgm:spPr/>
      <dgm:t>
        <a:bodyPr/>
        <a:lstStyle/>
        <a:p>
          <a:endParaRPr lang="en-US"/>
        </a:p>
      </dgm:t>
    </dgm:pt>
    <dgm:pt modelId="{F42D2B11-CF5E-4491-874B-D82915BAC335}" type="pres">
      <dgm:prSet presAssocID="{923C6B14-E23E-4D88-8B6F-2B33585A0CB0}" presName="node" presStyleLbl="node1" presStyleIdx="7" presStyleCnt="8" custScaleX="151860" custScaleY="106425" custRadScaleRad="139440" custRadScaleInc="-56871">
        <dgm:presLayoutVars>
          <dgm:bulletEnabled val="1"/>
        </dgm:presLayoutVars>
      </dgm:prSet>
      <dgm:spPr/>
      <dgm:t>
        <a:bodyPr/>
        <a:lstStyle/>
        <a:p>
          <a:endParaRPr lang="en-US"/>
        </a:p>
      </dgm:t>
    </dgm:pt>
  </dgm:ptLst>
  <dgm:cxnLst>
    <dgm:cxn modelId="{47578A7E-70DF-4664-83B5-52D815A70610}" type="presOf" srcId="{B962ED9F-1155-4EEF-976E-EE71CD4200AF}" destId="{5C4F9E65-3B72-4F31-915F-4CE2B47C0105}" srcOrd="0" destOrd="0" presId="urn:microsoft.com/office/officeart/2005/8/layout/radial1"/>
    <dgm:cxn modelId="{C61E0F89-56EF-46D0-84DA-9780931838DE}" type="presOf" srcId="{754E2695-45B1-47B2-AD98-9980B32F8455}" destId="{7B8A8EAD-DF5A-41DF-AF71-3005FD1E3C7D}" srcOrd="1" destOrd="0" presId="urn:microsoft.com/office/officeart/2005/8/layout/radial1"/>
    <dgm:cxn modelId="{897CEFDF-4B7E-4CC6-B7B2-86DF4E9F5F1C}" type="presOf" srcId="{BEBF0D29-3D86-457E-93DC-EC0C82214837}" destId="{D99D5C9D-2D79-4561-A433-3DAF3DAFAD3A}" srcOrd="0" destOrd="0" presId="urn:microsoft.com/office/officeart/2005/8/layout/radial1"/>
    <dgm:cxn modelId="{5AD705F2-5A00-409F-BD12-157D16DD93B1}" type="presOf" srcId="{B6DE0454-A483-4D53-906B-49D45632A321}" destId="{2B0D83AE-E44D-45FA-B160-9DC821AA7D47}" srcOrd="1" destOrd="0" presId="urn:microsoft.com/office/officeart/2005/8/layout/radial1"/>
    <dgm:cxn modelId="{977155F5-C8EE-4988-B85E-972E4D3180B2}" type="presOf" srcId="{726EEF41-3778-44E4-84A7-791A7790D9C3}" destId="{103D2E2C-BCE0-4555-858C-E34C658C600C}" srcOrd="1" destOrd="0" presId="urn:microsoft.com/office/officeart/2005/8/layout/radial1"/>
    <dgm:cxn modelId="{0263D43E-6815-4AC2-AFC0-4B59C3A361DC}" type="presOf" srcId="{4E013534-0C3F-4AA3-B408-F6BCB21C9C01}" destId="{7412DF83-D420-4C28-8371-5C58A6ECBDD2}" srcOrd="0" destOrd="0" presId="urn:microsoft.com/office/officeart/2005/8/layout/radial1"/>
    <dgm:cxn modelId="{1DEFCCC4-24A4-4DC3-9BFA-960271A4E9FB}" type="presOf" srcId="{541C31F2-F94B-40FB-9C18-011A7E1768B5}" destId="{378990E2-2921-44E3-993A-B23AA7B3EFDE}" srcOrd="1" destOrd="0" presId="urn:microsoft.com/office/officeart/2005/8/layout/radial1"/>
    <dgm:cxn modelId="{200994D2-1525-4F1E-BCCF-A62B3D977FDE}" type="presOf" srcId="{FE50373D-B353-44FF-8911-78A1B6E52016}" destId="{565FBE7B-A156-4740-801A-106A32B22426}" srcOrd="0" destOrd="0" presId="urn:microsoft.com/office/officeart/2005/8/layout/radial1"/>
    <dgm:cxn modelId="{8F320DEB-B152-4F7A-A712-2862FFD04104}" type="presOf" srcId="{0363C946-5749-4EEB-BC41-DE61387E947D}" destId="{0197F072-C8D6-485B-9B0E-242091C63C15}" srcOrd="0" destOrd="0" presId="urn:microsoft.com/office/officeart/2005/8/layout/radial1"/>
    <dgm:cxn modelId="{578C1332-D3AA-4180-8B8A-748D54E60DDA}" type="presOf" srcId="{23F30D38-4C2D-435E-9B91-ADB29B36BAE2}" destId="{0D6726CB-A597-4318-B171-7CF769699378}" srcOrd="0" destOrd="0" presId="urn:microsoft.com/office/officeart/2005/8/layout/radial1"/>
    <dgm:cxn modelId="{75B99760-E5B4-4721-A136-1A43C8A1806A}" srcId="{CC121F8E-4054-4BBD-A468-3BA8CDFFDD4E}" destId="{4BF7D867-CAF8-414E-97B2-48EF57749E95}" srcOrd="0" destOrd="0" parTransId="{B962ED9F-1155-4EEF-976E-EE71CD4200AF}" sibTransId="{A05C86B3-5EFD-4376-99F6-9A3E845560B5}"/>
    <dgm:cxn modelId="{ADB5CC7B-EDBE-4037-8B4F-087845BFFE07}" type="presOf" srcId="{B926AB10-6617-4890-B94A-40788BACEE8A}" destId="{0982AA17-B421-4A67-88C1-997184DA6BBD}" srcOrd="0" destOrd="0" presId="urn:microsoft.com/office/officeart/2005/8/layout/radial1"/>
    <dgm:cxn modelId="{3D73247E-725F-4019-87F0-97FACA034A6B}" type="presOf" srcId="{541C31F2-F94B-40FB-9C18-011A7E1768B5}" destId="{A2D39C23-B9FD-4E7B-A86E-73BC844B9FDC}" srcOrd="0" destOrd="0" presId="urn:microsoft.com/office/officeart/2005/8/layout/radial1"/>
    <dgm:cxn modelId="{48115560-07BF-4606-8A4B-821D0AA76DBC}" srcId="{CC121F8E-4054-4BBD-A468-3BA8CDFFDD4E}" destId="{FE50373D-B353-44FF-8911-78A1B6E52016}" srcOrd="3" destOrd="0" parTransId="{4E013534-0C3F-4AA3-B408-F6BCB21C9C01}" sibTransId="{3A71A13C-887A-43B1-A740-AEB1B4FD71FF}"/>
    <dgm:cxn modelId="{BD9F4640-6249-4189-B49D-E8B5A9A3A40A}" type="presOf" srcId="{B962ED9F-1155-4EEF-976E-EE71CD4200AF}" destId="{B0C78EA8-F99E-4D5C-B0EF-31A799CAE015}" srcOrd="1" destOrd="0" presId="urn:microsoft.com/office/officeart/2005/8/layout/radial1"/>
    <dgm:cxn modelId="{3D1B2810-1F25-4541-91E6-AA69927EE746}" type="presOf" srcId="{726EEF41-3778-44E4-84A7-791A7790D9C3}" destId="{5A6C5931-3D92-4DFE-B367-5BF78F13EA11}" srcOrd="0" destOrd="0" presId="urn:microsoft.com/office/officeart/2005/8/layout/radial1"/>
    <dgm:cxn modelId="{CCEF2C4F-0A47-4A93-8F4A-D86F40B8A704}" type="presOf" srcId="{3B3A4066-E4DD-4C20-8CF3-BB973DE091CF}" destId="{5F220932-E072-4FF6-AF0A-88E56E941207}" srcOrd="0" destOrd="0" presId="urn:microsoft.com/office/officeart/2005/8/layout/radial1"/>
    <dgm:cxn modelId="{79A6FA11-FC84-467C-BB4A-86405D68611C}" type="presOf" srcId="{B6DE0454-A483-4D53-906B-49D45632A321}" destId="{C2385816-1590-4236-95D2-D315438BD080}" srcOrd="0" destOrd="0" presId="urn:microsoft.com/office/officeart/2005/8/layout/radial1"/>
    <dgm:cxn modelId="{D496587A-4295-4A70-835E-2A598393D2D3}" type="presOf" srcId="{B4FDCE1A-A67F-4D82-AA05-9121FC686314}" destId="{A51CF213-2553-452D-B50A-203FA6065774}" srcOrd="0" destOrd="0" presId="urn:microsoft.com/office/officeart/2005/8/layout/radial1"/>
    <dgm:cxn modelId="{99DCA55F-DC77-44C2-8F8D-31FFB622101F}" srcId="{CC121F8E-4054-4BBD-A468-3BA8CDFFDD4E}" destId="{923C6B14-E23E-4D88-8B6F-2B33585A0CB0}" srcOrd="7" destOrd="0" parTransId="{43383E2B-54D5-4DBA-A3BC-DD534E760A42}" sibTransId="{ED8C20C8-ED00-40B4-AC85-2C31D01CFE89}"/>
    <dgm:cxn modelId="{5447E512-363E-46CB-9774-C9CC1AC53CE8}" type="presOf" srcId="{32B7134A-FEA2-4593-8291-088E9355ECED}" destId="{04CB8327-BBB4-4751-A677-260D151B301C}" srcOrd="0" destOrd="0" presId="urn:microsoft.com/office/officeart/2005/8/layout/radial1"/>
    <dgm:cxn modelId="{6FCAA375-B741-4C0D-BD08-85504DE7CE84}" type="presOf" srcId="{CC121F8E-4054-4BBD-A468-3BA8CDFFDD4E}" destId="{1FE651A4-B577-4FEA-9178-FBB539C2987F}" srcOrd="0" destOrd="0" presId="urn:microsoft.com/office/officeart/2005/8/layout/radial1"/>
    <dgm:cxn modelId="{40972452-2246-42AE-8C4E-6C207FD16D8D}" type="presOf" srcId="{4BF7D867-CAF8-414E-97B2-48EF57749E95}" destId="{B27B16FD-96E0-405D-B02C-FEE0DD0EEDD3}" srcOrd="0" destOrd="0" presId="urn:microsoft.com/office/officeart/2005/8/layout/radial1"/>
    <dgm:cxn modelId="{E848396D-F501-43D0-88AE-F2B7EBBA561E}" type="presOf" srcId="{923C6B14-E23E-4D88-8B6F-2B33585A0CB0}" destId="{F42D2B11-CF5E-4491-874B-D82915BAC335}" srcOrd="0" destOrd="0" presId="urn:microsoft.com/office/officeart/2005/8/layout/radial1"/>
    <dgm:cxn modelId="{620DBDFE-71FF-49D0-89CD-FA338E64DA1D}" type="presOf" srcId="{754E2695-45B1-47B2-AD98-9980B32F8455}" destId="{0D3F0ADC-7530-4B78-9348-5AB728FAAFC5}" srcOrd="0" destOrd="0" presId="urn:microsoft.com/office/officeart/2005/8/layout/radial1"/>
    <dgm:cxn modelId="{E189D593-79D0-4DDD-A69B-8E70D0E7F82B}" type="presOf" srcId="{43383E2B-54D5-4DBA-A3BC-DD534E760A42}" destId="{1D14CC36-BF8F-4890-A043-260E409BB66A}" srcOrd="1" destOrd="0" presId="urn:microsoft.com/office/officeart/2005/8/layout/radial1"/>
    <dgm:cxn modelId="{95729355-7990-4293-A9D4-291F30F189FE}" srcId="{CC121F8E-4054-4BBD-A468-3BA8CDFFDD4E}" destId="{23F30D38-4C2D-435E-9B91-ADB29B36BAE2}" srcOrd="6" destOrd="0" parTransId="{726EEF41-3778-44E4-84A7-791A7790D9C3}" sibTransId="{09788B11-505F-469A-A28A-B4443ADAEA9F}"/>
    <dgm:cxn modelId="{9200B72F-569A-48E1-BADB-E21BF38FF7DC}" srcId="{CC121F8E-4054-4BBD-A468-3BA8CDFFDD4E}" destId="{B4FDCE1A-A67F-4D82-AA05-9121FC686314}" srcOrd="4" destOrd="0" parTransId="{32B7134A-FEA2-4593-8291-088E9355ECED}" sibTransId="{A7444824-4AB4-4032-83DC-9FD465E917A1}"/>
    <dgm:cxn modelId="{D1F42A5C-1F7D-4E0D-A9EA-5F2B34463200}" srcId="{B926AB10-6617-4890-B94A-40788BACEE8A}" destId="{CC121F8E-4054-4BBD-A468-3BA8CDFFDD4E}" srcOrd="0" destOrd="0" parTransId="{838C8AC7-ADD4-417D-89A1-12E7D60DF0C6}" sibTransId="{85630F6D-1F2A-44F6-B0FD-8BBC0AC59D3C}"/>
    <dgm:cxn modelId="{7391937C-CF55-4552-AA7C-029BACDC63ED}" type="presOf" srcId="{43383E2B-54D5-4DBA-A3BC-DD534E760A42}" destId="{718FC301-0999-489C-A3D9-37AEBDC2E29E}" srcOrd="0" destOrd="0" presId="urn:microsoft.com/office/officeart/2005/8/layout/radial1"/>
    <dgm:cxn modelId="{27E01305-8D4B-482C-9CD4-E8812608643E}" type="presOf" srcId="{4E013534-0C3F-4AA3-B408-F6BCB21C9C01}" destId="{F338570A-F0F3-414E-A1D7-8F6BBFFDB56C}" srcOrd="1" destOrd="0" presId="urn:microsoft.com/office/officeart/2005/8/layout/radial1"/>
    <dgm:cxn modelId="{8ED98DA7-57F4-420D-B779-14C2D132CB3D}" srcId="{CC121F8E-4054-4BBD-A468-3BA8CDFFDD4E}" destId="{BEBF0D29-3D86-457E-93DC-EC0C82214837}" srcOrd="5" destOrd="0" parTransId="{754E2695-45B1-47B2-AD98-9980B32F8455}" sibTransId="{2516D010-6C13-46AA-9B8E-4D4DAA19EAC9}"/>
    <dgm:cxn modelId="{CBFD43CC-2AD9-40D5-9F2F-11D7EDAC625A}" srcId="{CC121F8E-4054-4BBD-A468-3BA8CDFFDD4E}" destId="{3B3A4066-E4DD-4C20-8CF3-BB973DE091CF}" srcOrd="1" destOrd="0" parTransId="{B6DE0454-A483-4D53-906B-49D45632A321}" sibTransId="{97F1767D-E0A6-455C-B07B-C3FD3F77B4C5}"/>
    <dgm:cxn modelId="{4ECDF864-7A58-47BF-895B-BBE36125CDF6}" type="presOf" srcId="{32B7134A-FEA2-4593-8291-088E9355ECED}" destId="{19F0DBFE-0985-44EB-A0E0-36DC470639D4}" srcOrd="1" destOrd="0" presId="urn:microsoft.com/office/officeart/2005/8/layout/radial1"/>
    <dgm:cxn modelId="{69E36E8E-8996-4C3D-80CE-695B9BEAC517}" srcId="{CC121F8E-4054-4BBD-A468-3BA8CDFFDD4E}" destId="{0363C946-5749-4EEB-BC41-DE61387E947D}" srcOrd="2" destOrd="0" parTransId="{541C31F2-F94B-40FB-9C18-011A7E1768B5}" sibTransId="{271823DF-79F0-4EA3-8CF1-6F31F6AB4192}"/>
    <dgm:cxn modelId="{316DCA36-3B9E-4CC2-80D1-E8C1F2987170}" type="presParOf" srcId="{0982AA17-B421-4A67-88C1-997184DA6BBD}" destId="{1FE651A4-B577-4FEA-9178-FBB539C2987F}" srcOrd="0" destOrd="0" presId="urn:microsoft.com/office/officeart/2005/8/layout/radial1"/>
    <dgm:cxn modelId="{1C0FF6CE-7DCA-4D55-A382-578C2DFC367F}" type="presParOf" srcId="{0982AA17-B421-4A67-88C1-997184DA6BBD}" destId="{5C4F9E65-3B72-4F31-915F-4CE2B47C0105}" srcOrd="1" destOrd="0" presId="urn:microsoft.com/office/officeart/2005/8/layout/radial1"/>
    <dgm:cxn modelId="{462DF14A-0595-41F7-A8D3-BF37F31DD04D}" type="presParOf" srcId="{5C4F9E65-3B72-4F31-915F-4CE2B47C0105}" destId="{B0C78EA8-F99E-4D5C-B0EF-31A799CAE015}" srcOrd="0" destOrd="0" presId="urn:microsoft.com/office/officeart/2005/8/layout/radial1"/>
    <dgm:cxn modelId="{39B13600-B7F3-4051-988B-290BCD040E8E}" type="presParOf" srcId="{0982AA17-B421-4A67-88C1-997184DA6BBD}" destId="{B27B16FD-96E0-405D-B02C-FEE0DD0EEDD3}" srcOrd="2" destOrd="0" presId="urn:microsoft.com/office/officeart/2005/8/layout/radial1"/>
    <dgm:cxn modelId="{BF74741F-C5ED-4DB3-A217-FCF26D01C5CB}" type="presParOf" srcId="{0982AA17-B421-4A67-88C1-997184DA6BBD}" destId="{C2385816-1590-4236-95D2-D315438BD080}" srcOrd="3" destOrd="0" presId="urn:microsoft.com/office/officeart/2005/8/layout/radial1"/>
    <dgm:cxn modelId="{84FC0936-EDC5-48C6-AA0D-2429DB6ADDAF}" type="presParOf" srcId="{C2385816-1590-4236-95D2-D315438BD080}" destId="{2B0D83AE-E44D-45FA-B160-9DC821AA7D47}" srcOrd="0" destOrd="0" presId="urn:microsoft.com/office/officeart/2005/8/layout/radial1"/>
    <dgm:cxn modelId="{48926E63-1477-4B35-9CB2-D9E2CA29562D}" type="presParOf" srcId="{0982AA17-B421-4A67-88C1-997184DA6BBD}" destId="{5F220932-E072-4FF6-AF0A-88E56E941207}" srcOrd="4" destOrd="0" presId="urn:microsoft.com/office/officeart/2005/8/layout/radial1"/>
    <dgm:cxn modelId="{AAD10625-11BE-400E-9E67-2378AF3A00A5}" type="presParOf" srcId="{0982AA17-B421-4A67-88C1-997184DA6BBD}" destId="{A2D39C23-B9FD-4E7B-A86E-73BC844B9FDC}" srcOrd="5" destOrd="0" presId="urn:microsoft.com/office/officeart/2005/8/layout/radial1"/>
    <dgm:cxn modelId="{D2224CFB-CF2F-4A1E-8B74-52B75FAE5BED}" type="presParOf" srcId="{A2D39C23-B9FD-4E7B-A86E-73BC844B9FDC}" destId="{378990E2-2921-44E3-993A-B23AA7B3EFDE}" srcOrd="0" destOrd="0" presId="urn:microsoft.com/office/officeart/2005/8/layout/radial1"/>
    <dgm:cxn modelId="{93D61606-7283-4F3C-A55E-E672EEADA038}" type="presParOf" srcId="{0982AA17-B421-4A67-88C1-997184DA6BBD}" destId="{0197F072-C8D6-485B-9B0E-242091C63C15}" srcOrd="6" destOrd="0" presId="urn:microsoft.com/office/officeart/2005/8/layout/radial1"/>
    <dgm:cxn modelId="{9A390393-F960-4009-98BC-73B977B468C1}" type="presParOf" srcId="{0982AA17-B421-4A67-88C1-997184DA6BBD}" destId="{7412DF83-D420-4C28-8371-5C58A6ECBDD2}" srcOrd="7" destOrd="0" presId="urn:microsoft.com/office/officeart/2005/8/layout/radial1"/>
    <dgm:cxn modelId="{3A9D1D30-4632-4C00-A0E5-2918AA066CC2}" type="presParOf" srcId="{7412DF83-D420-4C28-8371-5C58A6ECBDD2}" destId="{F338570A-F0F3-414E-A1D7-8F6BBFFDB56C}" srcOrd="0" destOrd="0" presId="urn:microsoft.com/office/officeart/2005/8/layout/radial1"/>
    <dgm:cxn modelId="{0DECB1F9-2196-4210-9E65-7E8589E747AE}" type="presParOf" srcId="{0982AA17-B421-4A67-88C1-997184DA6BBD}" destId="{565FBE7B-A156-4740-801A-106A32B22426}" srcOrd="8" destOrd="0" presId="urn:microsoft.com/office/officeart/2005/8/layout/radial1"/>
    <dgm:cxn modelId="{673A8536-6716-4988-91A6-31CB891F873A}" type="presParOf" srcId="{0982AA17-B421-4A67-88C1-997184DA6BBD}" destId="{04CB8327-BBB4-4751-A677-260D151B301C}" srcOrd="9" destOrd="0" presId="urn:microsoft.com/office/officeart/2005/8/layout/radial1"/>
    <dgm:cxn modelId="{2148FA0D-2C58-40AF-A8E8-5B9BABCB4573}" type="presParOf" srcId="{04CB8327-BBB4-4751-A677-260D151B301C}" destId="{19F0DBFE-0985-44EB-A0E0-36DC470639D4}" srcOrd="0" destOrd="0" presId="urn:microsoft.com/office/officeart/2005/8/layout/radial1"/>
    <dgm:cxn modelId="{D439CB4A-BE8C-459B-BB49-65D9C561B982}" type="presParOf" srcId="{0982AA17-B421-4A67-88C1-997184DA6BBD}" destId="{A51CF213-2553-452D-B50A-203FA6065774}" srcOrd="10" destOrd="0" presId="urn:microsoft.com/office/officeart/2005/8/layout/radial1"/>
    <dgm:cxn modelId="{84BC5E5B-FB6A-4EBD-A245-C86D917C79E3}" type="presParOf" srcId="{0982AA17-B421-4A67-88C1-997184DA6BBD}" destId="{0D3F0ADC-7530-4B78-9348-5AB728FAAFC5}" srcOrd="11" destOrd="0" presId="urn:microsoft.com/office/officeart/2005/8/layout/radial1"/>
    <dgm:cxn modelId="{BDE738BD-68E7-4099-92D4-2527777C27F0}" type="presParOf" srcId="{0D3F0ADC-7530-4B78-9348-5AB728FAAFC5}" destId="{7B8A8EAD-DF5A-41DF-AF71-3005FD1E3C7D}" srcOrd="0" destOrd="0" presId="urn:microsoft.com/office/officeart/2005/8/layout/radial1"/>
    <dgm:cxn modelId="{DFF1EE7A-5F43-40A5-BD2F-4768DBFEDC1F}" type="presParOf" srcId="{0982AA17-B421-4A67-88C1-997184DA6BBD}" destId="{D99D5C9D-2D79-4561-A433-3DAF3DAFAD3A}" srcOrd="12" destOrd="0" presId="urn:microsoft.com/office/officeart/2005/8/layout/radial1"/>
    <dgm:cxn modelId="{FBB4AD97-66D2-4210-A3BF-00D513BD4013}" type="presParOf" srcId="{0982AA17-B421-4A67-88C1-997184DA6BBD}" destId="{5A6C5931-3D92-4DFE-B367-5BF78F13EA11}" srcOrd="13" destOrd="0" presId="urn:microsoft.com/office/officeart/2005/8/layout/radial1"/>
    <dgm:cxn modelId="{07684159-7DE1-4A6A-A71F-86ACC33F96E2}" type="presParOf" srcId="{5A6C5931-3D92-4DFE-B367-5BF78F13EA11}" destId="{103D2E2C-BCE0-4555-858C-E34C658C600C}" srcOrd="0" destOrd="0" presId="urn:microsoft.com/office/officeart/2005/8/layout/radial1"/>
    <dgm:cxn modelId="{32D06EE5-90BA-4B73-B2DE-4F67CC10D902}" type="presParOf" srcId="{0982AA17-B421-4A67-88C1-997184DA6BBD}" destId="{0D6726CB-A597-4318-B171-7CF769699378}" srcOrd="14" destOrd="0" presId="urn:microsoft.com/office/officeart/2005/8/layout/radial1"/>
    <dgm:cxn modelId="{7582943B-1920-48E0-874C-EE8F5FCBC096}" type="presParOf" srcId="{0982AA17-B421-4A67-88C1-997184DA6BBD}" destId="{718FC301-0999-489C-A3D9-37AEBDC2E29E}" srcOrd="15" destOrd="0" presId="urn:microsoft.com/office/officeart/2005/8/layout/radial1"/>
    <dgm:cxn modelId="{F4F17F15-174A-4608-8B29-31E41F3D4585}" type="presParOf" srcId="{718FC301-0999-489C-A3D9-37AEBDC2E29E}" destId="{1D14CC36-BF8F-4890-A043-260E409BB66A}" srcOrd="0" destOrd="0" presId="urn:microsoft.com/office/officeart/2005/8/layout/radial1"/>
    <dgm:cxn modelId="{0997F7DD-6633-4E5D-8B86-A07C9C09A073}" type="presParOf" srcId="{0982AA17-B421-4A67-88C1-997184DA6BBD}" destId="{F42D2B11-CF5E-4491-874B-D82915BAC335}"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651A4-B577-4FEA-9178-FBB539C2987F}">
      <dsp:nvSpPr>
        <dsp:cNvPr id="0" name=""/>
        <dsp:cNvSpPr/>
      </dsp:nvSpPr>
      <dsp:spPr>
        <a:xfrm>
          <a:off x="2618015" y="1767808"/>
          <a:ext cx="1919907" cy="1096331"/>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NEH 2014 Budget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$146,021,000</a:t>
          </a:r>
        </a:p>
      </dsp:txBody>
      <dsp:txXfrm>
        <a:off x="2899179" y="1928362"/>
        <a:ext cx="1357579" cy="775223"/>
      </dsp:txXfrm>
    </dsp:sp>
    <dsp:sp modelId="{5C4F9E65-3B72-4F31-915F-4CE2B47C0105}">
      <dsp:nvSpPr>
        <dsp:cNvPr id="0" name=""/>
        <dsp:cNvSpPr/>
      </dsp:nvSpPr>
      <dsp:spPr>
        <a:xfrm rot="16222365">
          <a:off x="3332794" y="1504759"/>
          <a:ext cx="500738" cy="25376"/>
        </a:xfrm>
        <a:custGeom>
          <a:avLst/>
          <a:gdLst/>
          <a:ahLst/>
          <a:cxnLst/>
          <a:rect l="0" t="0" r="0" b="0"/>
          <a:pathLst>
            <a:path>
              <a:moveTo>
                <a:pt x="0" y="12688"/>
              </a:moveTo>
              <a:lnTo>
                <a:pt x="500738" y="1268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latin typeface="Arial" pitchFamily="34" charset="0"/>
            <a:cs typeface="Arial" pitchFamily="34" charset="0"/>
          </a:endParaRPr>
        </a:p>
      </dsp:txBody>
      <dsp:txXfrm>
        <a:off x="3570645" y="1504929"/>
        <a:ext cx="25036" cy="25036"/>
      </dsp:txXfrm>
    </dsp:sp>
    <dsp:sp modelId="{B27B16FD-96E0-405D-B02C-FEE0DD0EEDD3}">
      <dsp:nvSpPr>
        <dsp:cNvPr id="0" name=""/>
        <dsp:cNvSpPr/>
      </dsp:nvSpPr>
      <dsp:spPr>
        <a:xfrm>
          <a:off x="2744123" y="170756"/>
          <a:ext cx="1688471" cy="1096331"/>
        </a:xfrm>
        <a:prstGeom prst="ellipse">
          <a:avLst/>
        </a:prstGeom>
        <a:solidFill>
          <a:schemeClr val="accent5">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Division of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Education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$13,237,000</a:t>
          </a:r>
        </a:p>
      </dsp:txBody>
      <dsp:txXfrm>
        <a:off x="2991394" y="331310"/>
        <a:ext cx="1193929" cy="775223"/>
      </dsp:txXfrm>
    </dsp:sp>
    <dsp:sp modelId="{C2385816-1590-4236-95D2-D315438BD080}">
      <dsp:nvSpPr>
        <dsp:cNvPr id="0" name=""/>
        <dsp:cNvSpPr/>
      </dsp:nvSpPr>
      <dsp:spPr>
        <a:xfrm rot="19549338">
          <a:off x="4106971" y="1594761"/>
          <a:ext cx="1028865" cy="25376"/>
        </a:xfrm>
        <a:custGeom>
          <a:avLst/>
          <a:gdLst/>
          <a:ahLst/>
          <a:cxnLst/>
          <a:rect l="0" t="0" r="0" b="0"/>
          <a:pathLst>
            <a:path>
              <a:moveTo>
                <a:pt x="0" y="12688"/>
              </a:moveTo>
              <a:lnTo>
                <a:pt x="1028865" y="1268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latin typeface="Arial" pitchFamily="34" charset="0"/>
            <a:cs typeface="Arial" pitchFamily="34" charset="0"/>
          </a:endParaRPr>
        </a:p>
      </dsp:txBody>
      <dsp:txXfrm>
        <a:off x="4595682" y="1581727"/>
        <a:ext cx="51443" cy="51443"/>
      </dsp:txXfrm>
    </dsp:sp>
    <dsp:sp modelId="{5F220932-E072-4FF6-AF0A-88E56E941207}">
      <dsp:nvSpPr>
        <dsp:cNvPr id="0" name=""/>
        <dsp:cNvSpPr/>
      </dsp:nvSpPr>
      <dsp:spPr>
        <a:xfrm>
          <a:off x="4825776" y="388537"/>
          <a:ext cx="1566855" cy="1096331"/>
        </a:xfrm>
        <a:prstGeom prst="ellipse">
          <a:avLst/>
        </a:prstGeom>
        <a:solidFill>
          <a:schemeClr val="accent5">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Division of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Public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Programs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$13,654,000</a:t>
          </a:r>
        </a:p>
      </dsp:txBody>
      <dsp:txXfrm>
        <a:off x="5055237" y="549091"/>
        <a:ext cx="1107933" cy="775223"/>
      </dsp:txXfrm>
    </dsp:sp>
    <dsp:sp modelId="{A2D39C23-B9FD-4E7B-A86E-73BC844B9FDC}">
      <dsp:nvSpPr>
        <dsp:cNvPr id="0" name=""/>
        <dsp:cNvSpPr/>
      </dsp:nvSpPr>
      <dsp:spPr>
        <a:xfrm rot="15">
          <a:off x="4537922" y="2303292"/>
          <a:ext cx="1056382" cy="25376"/>
        </a:xfrm>
        <a:custGeom>
          <a:avLst/>
          <a:gdLst/>
          <a:ahLst/>
          <a:cxnLst/>
          <a:rect l="0" t="0" r="0" b="0"/>
          <a:pathLst>
            <a:path>
              <a:moveTo>
                <a:pt x="0" y="12688"/>
              </a:moveTo>
              <a:lnTo>
                <a:pt x="1056382" y="1268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latin typeface="Arial" pitchFamily="34" charset="0"/>
            <a:cs typeface="Arial" pitchFamily="34" charset="0"/>
          </a:endParaRPr>
        </a:p>
      </dsp:txBody>
      <dsp:txXfrm>
        <a:off x="5039704" y="2289570"/>
        <a:ext cx="52819" cy="52819"/>
      </dsp:txXfrm>
    </dsp:sp>
    <dsp:sp modelId="{0197F072-C8D6-485B-9B0E-242091C63C15}">
      <dsp:nvSpPr>
        <dsp:cNvPr id="0" name=""/>
        <dsp:cNvSpPr/>
      </dsp:nvSpPr>
      <dsp:spPr>
        <a:xfrm>
          <a:off x="5594305" y="1767820"/>
          <a:ext cx="1565156" cy="1096331"/>
        </a:xfrm>
        <a:prstGeom prst="ellipse">
          <a:avLst/>
        </a:prstGeom>
        <a:solidFill>
          <a:schemeClr val="accent5">
            <a:hueOff val="224986"/>
            <a:satOff val="12082"/>
            <a:lumOff val="-437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Division of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Research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$14,752,000</a:t>
          </a:r>
        </a:p>
      </dsp:txBody>
      <dsp:txXfrm>
        <a:off x="5823517" y="1928374"/>
        <a:ext cx="1106732" cy="775223"/>
      </dsp:txXfrm>
    </dsp:sp>
    <dsp:sp modelId="{7412DF83-D420-4C28-8371-5C58A6ECBDD2}">
      <dsp:nvSpPr>
        <dsp:cNvPr id="0" name=""/>
        <dsp:cNvSpPr/>
      </dsp:nvSpPr>
      <dsp:spPr>
        <a:xfrm rot="1929102">
          <a:off x="4160052" y="2929071"/>
          <a:ext cx="827016" cy="25376"/>
        </a:xfrm>
        <a:custGeom>
          <a:avLst/>
          <a:gdLst/>
          <a:ahLst/>
          <a:cxnLst/>
          <a:rect l="0" t="0" r="0" b="0"/>
          <a:pathLst>
            <a:path>
              <a:moveTo>
                <a:pt x="0" y="12688"/>
              </a:moveTo>
              <a:lnTo>
                <a:pt x="827016" y="1268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latin typeface="Arial" pitchFamily="34" charset="0"/>
            <a:cs typeface="Arial" pitchFamily="34" charset="0"/>
          </a:endParaRPr>
        </a:p>
      </dsp:txBody>
      <dsp:txXfrm>
        <a:off x="4552885" y="2921084"/>
        <a:ext cx="41350" cy="41350"/>
      </dsp:txXfrm>
    </dsp:sp>
    <dsp:sp modelId="{565FBE7B-A156-4740-801A-106A32B22426}">
      <dsp:nvSpPr>
        <dsp:cNvPr id="0" name=""/>
        <dsp:cNvSpPr/>
      </dsp:nvSpPr>
      <dsp:spPr>
        <a:xfrm>
          <a:off x="4666314" y="3001912"/>
          <a:ext cx="1750096" cy="1096331"/>
        </a:xfrm>
        <a:prstGeom prst="ellipse">
          <a:avLst/>
        </a:prstGeom>
        <a:solidFill>
          <a:schemeClr val="accent5">
            <a:hueOff val="337478"/>
            <a:satOff val="18123"/>
            <a:lumOff val="-655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dirty="0" smtClean="0">
              <a:ln/>
              <a:solidFill>
                <a:srgbClr val="002060"/>
              </a:solidFill>
              <a:effectLst/>
              <a:latin typeface="Arial" pitchFamily="34" charset="0"/>
              <a:ea typeface="ＭＳ Ｐゴシック" pitchFamily="1" charset="-128"/>
              <a:cs typeface="Arial" pitchFamily="34" charset="0"/>
            </a:rPr>
            <a:t>Division of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dirty="0" smtClean="0">
              <a:ln/>
              <a:solidFill>
                <a:srgbClr val="002060"/>
              </a:solidFill>
              <a:effectLst/>
              <a:latin typeface="Arial" pitchFamily="34" charset="0"/>
              <a:ea typeface="ＭＳ Ｐゴシック" pitchFamily="1" charset="-128"/>
              <a:cs typeface="Arial" pitchFamily="34" charset="0"/>
            </a:rPr>
            <a:t>Preservation &amp; Access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dirty="0" smtClean="0">
              <a:ln/>
              <a:solidFill>
                <a:srgbClr val="002060"/>
              </a:solidFill>
              <a:effectLst/>
              <a:latin typeface="Arial" pitchFamily="34" charset="0"/>
              <a:ea typeface="ＭＳ Ｐゴシック" pitchFamily="1" charset="-128"/>
              <a:cs typeface="Arial" pitchFamily="34" charset="0"/>
            </a:rPr>
            <a:t>$15,426,000</a:t>
          </a:r>
        </a:p>
      </dsp:txBody>
      <dsp:txXfrm>
        <a:off x="4922610" y="3162466"/>
        <a:ext cx="1237504" cy="775223"/>
      </dsp:txXfrm>
    </dsp:sp>
    <dsp:sp modelId="{04CB8327-BBB4-4751-A677-260D151B301C}">
      <dsp:nvSpPr>
        <dsp:cNvPr id="0" name=""/>
        <dsp:cNvSpPr/>
      </dsp:nvSpPr>
      <dsp:spPr>
        <a:xfrm rot="5483581">
          <a:off x="3196475" y="3210719"/>
          <a:ext cx="718853" cy="25376"/>
        </a:xfrm>
        <a:custGeom>
          <a:avLst/>
          <a:gdLst/>
          <a:ahLst/>
          <a:cxnLst/>
          <a:rect l="0" t="0" r="0" b="0"/>
          <a:pathLst>
            <a:path>
              <a:moveTo>
                <a:pt x="0" y="12688"/>
              </a:moveTo>
              <a:lnTo>
                <a:pt x="718853" y="1268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latin typeface="Arial" pitchFamily="34" charset="0"/>
            <a:cs typeface="Arial" pitchFamily="34" charset="0"/>
          </a:endParaRPr>
        </a:p>
      </dsp:txBody>
      <dsp:txXfrm rot="10800000">
        <a:off x="3537930" y="3205436"/>
        <a:ext cx="35942" cy="35942"/>
      </dsp:txXfrm>
    </dsp:sp>
    <dsp:sp modelId="{A51CF213-2553-452D-B50A-203FA6065774}">
      <dsp:nvSpPr>
        <dsp:cNvPr id="0" name=""/>
        <dsp:cNvSpPr/>
      </dsp:nvSpPr>
      <dsp:spPr>
        <a:xfrm>
          <a:off x="2707667" y="3582657"/>
          <a:ext cx="1652336" cy="1096331"/>
        </a:xfrm>
        <a:prstGeom prst="ellipse">
          <a:avLst/>
        </a:prstGeom>
        <a:solidFill>
          <a:schemeClr val="accent5">
            <a:hueOff val="449971"/>
            <a:satOff val="24165"/>
            <a:lumOff val="-873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charset="0"/>
              <a:ea typeface="ＭＳ Ｐゴシック" pitchFamily="1" charset="-128"/>
            </a:rPr>
            <a:t>Office of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charset="0"/>
              <a:ea typeface="ＭＳ Ｐゴシック" pitchFamily="1" charset="-128"/>
            </a:rPr>
            <a:t>Challenge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charset="0"/>
              <a:ea typeface="ＭＳ Ｐゴシック" pitchFamily="1" charset="-128"/>
            </a:rPr>
            <a:t>Grants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charset="0"/>
              <a:ea typeface="ＭＳ Ｐゴシック" pitchFamily="1" charset="-128"/>
            </a:rPr>
            <a:t>$8,357,000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charset="0"/>
              <a:ea typeface="ＭＳ Ｐゴシック" pitchFamily="1" charset="-128"/>
            </a:rPr>
            <a:t>Matching</a:t>
          </a:r>
        </a:p>
      </dsp:txBody>
      <dsp:txXfrm>
        <a:off x="2949646" y="3743211"/>
        <a:ext cx="1168378" cy="775223"/>
      </dsp:txXfrm>
    </dsp:sp>
    <dsp:sp modelId="{0D3F0ADC-7530-4B78-9348-5AB728FAAFC5}">
      <dsp:nvSpPr>
        <dsp:cNvPr id="0" name=""/>
        <dsp:cNvSpPr/>
      </dsp:nvSpPr>
      <dsp:spPr>
        <a:xfrm rot="8857998">
          <a:off x="2239953" y="2912370"/>
          <a:ext cx="754035" cy="25376"/>
        </a:xfrm>
        <a:custGeom>
          <a:avLst/>
          <a:gdLst/>
          <a:ahLst/>
          <a:cxnLst/>
          <a:rect l="0" t="0" r="0" b="0"/>
          <a:pathLst>
            <a:path>
              <a:moveTo>
                <a:pt x="0" y="12688"/>
              </a:moveTo>
              <a:lnTo>
                <a:pt x="754035" y="1268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latin typeface="Arial" pitchFamily="34" charset="0"/>
            <a:cs typeface="Arial" pitchFamily="34" charset="0"/>
          </a:endParaRPr>
        </a:p>
      </dsp:txBody>
      <dsp:txXfrm rot="10800000">
        <a:off x="2598120" y="2906207"/>
        <a:ext cx="37701" cy="37701"/>
      </dsp:txXfrm>
    </dsp:sp>
    <dsp:sp modelId="{D99D5C9D-2D79-4561-A433-3DAF3DAFAD3A}">
      <dsp:nvSpPr>
        <dsp:cNvPr id="0" name=""/>
        <dsp:cNvSpPr/>
      </dsp:nvSpPr>
      <dsp:spPr>
        <a:xfrm>
          <a:off x="718058" y="2929396"/>
          <a:ext cx="1825524" cy="1241376"/>
        </a:xfrm>
        <a:prstGeom prst="ellipse">
          <a:avLst/>
        </a:prstGeom>
        <a:solidFill>
          <a:schemeClr val="accent5">
            <a:hueOff val="562464"/>
            <a:satOff val="30206"/>
            <a:lumOff val="-1092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Federal/State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Partnership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$42,435,000</a:t>
          </a:r>
        </a:p>
      </dsp:txBody>
      <dsp:txXfrm>
        <a:off x="985400" y="3111191"/>
        <a:ext cx="1290840" cy="877786"/>
      </dsp:txXfrm>
    </dsp:sp>
    <dsp:sp modelId="{5A6C5931-3D92-4DFE-B367-5BF78F13EA11}">
      <dsp:nvSpPr>
        <dsp:cNvPr id="0" name=""/>
        <dsp:cNvSpPr/>
      </dsp:nvSpPr>
      <dsp:spPr>
        <a:xfrm rot="10799984">
          <a:off x="1649487" y="2303292"/>
          <a:ext cx="968527" cy="25376"/>
        </a:xfrm>
        <a:custGeom>
          <a:avLst/>
          <a:gdLst/>
          <a:ahLst/>
          <a:cxnLst/>
          <a:rect l="0" t="0" r="0" b="0"/>
          <a:pathLst>
            <a:path>
              <a:moveTo>
                <a:pt x="0" y="12688"/>
              </a:moveTo>
              <a:lnTo>
                <a:pt x="968527" y="1268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latin typeface="Arial" pitchFamily="34" charset="0"/>
            <a:cs typeface="Arial" pitchFamily="34" charset="0"/>
          </a:endParaRPr>
        </a:p>
      </dsp:txBody>
      <dsp:txXfrm rot="10800000">
        <a:off x="2109538" y="2291767"/>
        <a:ext cx="48426" cy="48426"/>
      </dsp:txXfrm>
    </dsp:sp>
    <dsp:sp modelId="{0D6726CB-A597-4318-B171-7CF769699378}">
      <dsp:nvSpPr>
        <dsp:cNvPr id="0" name=""/>
        <dsp:cNvSpPr/>
      </dsp:nvSpPr>
      <dsp:spPr>
        <a:xfrm>
          <a:off x="4606" y="1767820"/>
          <a:ext cx="1644881" cy="1096331"/>
        </a:xfrm>
        <a:prstGeom prst="ellipse">
          <a:avLst/>
        </a:prstGeom>
        <a:solidFill>
          <a:schemeClr val="accent5">
            <a:hueOff val="674957"/>
            <a:satOff val="36247"/>
            <a:lumOff val="-1310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Office of Digital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Humanities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$4,388,000</a:t>
          </a:r>
        </a:p>
      </dsp:txBody>
      <dsp:txXfrm>
        <a:off x="245493" y="1928374"/>
        <a:ext cx="1163107" cy="775223"/>
      </dsp:txXfrm>
    </dsp:sp>
    <dsp:sp modelId="{718FC301-0999-489C-A3D9-37AEBDC2E29E}">
      <dsp:nvSpPr>
        <dsp:cNvPr id="0" name=""/>
        <dsp:cNvSpPr/>
      </dsp:nvSpPr>
      <dsp:spPr>
        <a:xfrm rot="12852932">
          <a:off x="2237064" y="1660795"/>
          <a:ext cx="792119" cy="25376"/>
        </a:xfrm>
        <a:custGeom>
          <a:avLst/>
          <a:gdLst/>
          <a:ahLst/>
          <a:cxnLst/>
          <a:rect l="0" t="0" r="0" b="0"/>
          <a:pathLst>
            <a:path>
              <a:moveTo>
                <a:pt x="0" y="12688"/>
              </a:moveTo>
              <a:lnTo>
                <a:pt x="792119" y="1268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a:latin typeface="Arial" pitchFamily="34" charset="0"/>
            <a:cs typeface="Arial" pitchFamily="34" charset="0"/>
          </a:endParaRPr>
        </a:p>
      </dsp:txBody>
      <dsp:txXfrm rot="10800000">
        <a:off x="2613321" y="1653681"/>
        <a:ext cx="39605" cy="39605"/>
      </dsp:txXfrm>
    </dsp:sp>
    <dsp:sp modelId="{F42D2B11-CF5E-4491-874B-D82915BAC335}">
      <dsp:nvSpPr>
        <dsp:cNvPr id="0" name=""/>
        <dsp:cNvSpPr/>
      </dsp:nvSpPr>
      <dsp:spPr>
        <a:xfrm>
          <a:off x="875734" y="461139"/>
          <a:ext cx="1664889" cy="1166771"/>
        </a:xfrm>
        <a:prstGeom prst="ellipse">
          <a:avLst/>
        </a:prstGeom>
        <a:solidFill>
          <a:schemeClr val="accent5">
            <a:hueOff val="787450"/>
            <a:satOff val="42288"/>
            <a:lumOff val="-152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Special Initiatives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&amp; Programs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smtClean="0">
              <a:ln/>
              <a:effectLst/>
              <a:latin typeface="Arial" pitchFamily="34" charset="0"/>
              <a:ea typeface="ＭＳ Ｐゴシック" pitchFamily="1" charset="-128"/>
              <a:cs typeface="Arial" pitchFamily="34" charset="0"/>
            </a:rPr>
            <a:t>$3,494,000</a:t>
          </a:r>
        </a:p>
      </dsp:txBody>
      <dsp:txXfrm>
        <a:off x="1119551" y="632009"/>
        <a:ext cx="1177255" cy="825031"/>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17DE2E-B473-4FF1-94B7-F2FD9BAB827A}" type="datetimeFigureOut">
              <a:rPr lang="en-US" smtClean="0"/>
              <a:t>4/21/2015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B870-C61D-4E54-8B7B-458B04253E0C}" type="slidenum">
              <a:rPr lang="en-US" smtClean="0"/>
              <a:t>‹#›</a:t>
            </a:fld>
            <a:endParaRPr lang="en-US"/>
          </a:p>
        </p:txBody>
      </p:sp>
    </p:spTree>
    <p:extLst>
      <p:ext uri="{BB962C8B-B14F-4D97-AF65-F5344CB8AC3E}">
        <p14:creationId xmlns:p14="http://schemas.microsoft.com/office/powerpoint/2010/main" val="3951092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How does this really work?</a:t>
            </a:r>
            <a:endParaRPr lang="en-US" sz="2000" dirty="0"/>
          </a:p>
        </p:txBody>
      </p:sp>
      <p:sp>
        <p:nvSpPr>
          <p:cNvPr id="4" name="Slide Number Placeholder 3"/>
          <p:cNvSpPr>
            <a:spLocks noGrp="1"/>
          </p:cNvSpPr>
          <p:nvPr>
            <p:ph type="sldNum" sz="quarter" idx="10"/>
          </p:nvPr>
        </p:nvSpPr>
        <p:spPr/>
        <p:txBody>
          <a:bodyPr/>
          <a:lstStyle/>
          <a:p>
            <a:fld id="{EAE82E40-D120-472F-8DBB-71A2DB682B94}" type="slidenum">
              <a:rPr lang="en-US" smtClean="0"/>
              <a:t>1</a:t>
            </a:fld>
            <a:endParaRPr lang="en-US"/>
          </a:p>
        </p:txBody>
      </p:sp>
    </p:spTree>
    <p:extLst>
      <p:ext uri="{BB962C8B-B14F-4D97-AF65-F5344CB8AC3E}">
        <p14:creationId xmlns:p14="http://schemas.microsoft.com/office/powerpoint/2010/main" val="2268417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6841CC9-E1DB-4AE4-972A-71219BD7E909}" type="slidenum">
              <a:rPr lang="en-US" altLang="en-US">
                <a:solidFill>
                  <a:srgbClr val="000000"/>
                </a:solidFill>
              </a:rPr>
              <a:pPr/>
              <a:t>3</a:t>
            </a:fld>
            <a:endParaRPr lang="en-US" altLang="en-US">
              <a:solidFill>
                <a:srgbClr val="000000"/>
              </a:solidFill>
            </a:endParaRPr>
          </a:p>
        </p:txBody>
      </p:sp>
      <p:sp>
        <p:nvSpPr>
          <p:cNvPr id="40963"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p:txBody>
          <a:bodyPr/>
          <a:lstStyle/>
          <a:p>
            <a:pPr eaLnBrk="1" hangingPunct="1">
              <a:spcBef>
                <a:spcPts val="600"/>
              </a:spcBef>
              <a:defRPr/>
            </a:pPr>
            <a:r>
              <a:rPr lang="en-US" b="1" dirty="0" smtClean="0"/>
              <a:t>FY 2011 Appropriation: $154,690,000    </a:t>
            </a:r>
            <a:r>
              <a:rPr lang="en-US" dirty="0" smtClean="0"/>
              <a:t>($16,500,000 for Preservation and Access)</a:t>
            </a:r>
          </a:p>
          <a:p>
            <a:pPr eaLnBrk="1" hangingPunct="1">
              <a:spcBef>
                <a:spcPts val="1200"/>
              </a:spcBef>
              <a:defRPr/>
            </a:pPr>
            <a:r>
              <a:rPr lang="en-US" b="1" dirty="0" smtClean="0"/>
              <a:t>FY 2012 Appropriation: $146,021,000</a:t>
            </a:r>
            <a:r>
              <a:rPr lang="en-US" dirty="0" smtClean="0"/>
              <a:t/>
            </a:r>
            <a:br>
              <a:rPr lang="en-US" dirty="0" smtClean="0"/>
            </a:br>
            <a:r>
              <a:rPr lang="en-US" dirty="0" smtClean="0"/>
              <a:t>($15,176,000 for Preservation and Access)</a:t>
            </a:r>
          </a:p>
          <a:p>
            <a:pPr eaLnBrk="1" hangingPunct="1">
              <a:spcBef>
                <a:spcPts val="1200"/>
              </a:spcBef>
              <a:defRPr/>
            </a:pPr>
            <a:r>
              <a:rPr lang="en-US" b="1" dirty="0" smtClean="0"/>
              <a:t>FY 2013 Request: $154,255,000            </a:t>
            </a:r>
            <a:r>
              <a:rPr lang="en-US" dirty="0" smtClean="0"/>
              <a:t>($15,700,000 for Preservation and Access)</a:t>
            </a:r>
          </a:p>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defRPr/>
            </a:pPr>
            <a:r>
              <a:rPr lang="en-US" dirty="0" smtClean="0"/>
              <a:t>As a federal agency, the Endowment is supported by taxpayer funds. We take very seriously our role as stewards of public money. In fiscal year 2012, the NEH programming budget was $146 million dollars. The Endowment’s work is run through eight divisions. I will run through them very briefly, demonstrating each division’s work by noting a few recent grants to local institutions.</a:t>
            </a:r>
          </a:p>
          <a:p>
            <a:pPr eaLnBrk="1" hangingPunct="1">
              <a:defRPr/>
            </a:pPr>
            <a:endParaRPr lang="en-US" dirty="0" smtClean="0"/>
          </a:p>
          <a:p>
            <a:pPr eaLnBrk="1" hangingPunct="1">
              <a:lnSpc>
                <a:spcPct val="80000"/>
              </a:lnSpc>
              <a:defRPr/>
            </a:pPr>
            <a:r>
              <a:rPr lang="en-US" dirty="0" smtClean="0"/>
              <a:t>NEH’s Overall Budget (2012):  US $146 million</a:t>
            </a:r>
          </a:p>
          <a:p>
            <a:pPr eaLnBrk="1" hangingPunct="1">
              <a:lnSpc>
                <a:spcPct val="80000"/>
              </a:lnSpc>
              <a:defRPr/>
            </a:pPr>
            <a:r>
              <a:rPr lang="en-US" dirty="0" smtClean="0"/>
              <a:t>~$28M for administration (salaries, rent)</a:t>
            </a:r>
          </a:p>
          <a:p>
            <a:pPr eaLnBrk="1" hangingPunct="1">
              <a:lnSpc>
                <a:spcPct val="80000"/>
              </a:lnSpc>
              <a:defRPr/>
            </a:pPr>
            <a:r>
              <a:rPr lang="en-US" dirty="0" smtClean="0"/>
              <a:t>$40M distributed to 56 state and territory-based humanities councils</a:t>
            </a:r>
          </a:p>
          <a:p>
            <a:pPr eaLnBrk="1" hangingPunct="1">
              <a:lnSpc>
                <a:spcPct val="80000"/>
              </a:lnSpc>
              <a:defRPr/>
            </a:pPr>
            <a:r>
              <a:rPr lang="en-US" dirty="0" smtClean="0"/>
              <a:t>Remaining $76M given out as direct grants to US institutions—particularly to universities, libraries, and museums—and to individual scholars</a:t>
            </a:r>
          </a:p>
          <a:p>
            <a:pPr eaLnBrk="1" hangingPunct="1">
              <a:defRPr/>
            </a:pPr>
            <a:endParaRPr lang="en-US" dirty="0" smtClean="0"/>
          </a:p>
          <a:p>
            <a:pPr eaLnBrk="1" hangingPunct="1">
              <a:defRPr/>
            </a:pPr>
            <a:endParaRPr lang="en-US" dirty="0" smtClean="0"/>
          </a:p>
          <a:p>
            <a:pPr eaLnBrk="1" hangingPunct="1">
              <a:defRPr/>
            </a:pPr>
            <a:r>
              <a:rPr lang="en-US" dirty="0" smtClean="0"/>
              <a:t>A couple of points: </a:t>
            </a:r>
          </a:p>
          <a:p>
            <a:pPr marL="171450" indent="-171450" eaLnBrk="1" hangingPunct="1">
              <a:buFont typeface="Arial" pitchFamily="34" charset="0"/>
              <a:buChar char="•"/>
              <a:defRPr/>
            </a:pPr>
            <a:r>
              <a:rPr lang="en-US" dirty="0" smtClean="0"/>
              <a:t>The Office of Challenge Grants provides matching funds; these are separate from the rest of the NEH budget.</a:t>
            </a:r>
          </a:p>
          <a:p>
            <a:pPr marL="171450" indent="-171450" eaLnBrk="1" hangingPunct="1">
              <a:buFont typeface="Arial" pitchFamily="34" charset="0"/>
              <a:buChar char="•"/>
              <a:defRPr/>
            </a:pPr>
            <a:r>
              <a:rPr lang="en-US" dirty="0" smtClean="0"/>
              <a:t>The single largest allotment goes through the Federal/State Partnership to the 56 state and jurisdictional humanities councils.</a:t>
            </a:r>
          </a:p>
          <a:p>
            <a:pPr marL="171450" indent="-171450" eaLnBrk="1" hangingPunct="1">
              <a:buFont typeface="Arial" pitchFamily="34" charset="0"/>
              <a:buChar char="•"/>
              <a:defRPr/>
            </a:pPr>
            <a:r>
              <a:rPr lang="en-US" dirty="0" smtClean="0"/>
              <a:t>The Special Initiatives funds provide grants directly to applicants and to grant recipients through the other divisions. These funds typically enhance a particular emphasis or program by each Chairman. In 2010, much of these funds were related to the We the People initiative, begun by the previous chairman, Bruce Cole. The current chairman, Jim Leach, has created a “Bridging Cultures” initiative, and some of these funds have gone to that set of programs.</a:t>
            </a:r>
          </a:p>
        </p:txBody>
      </p:sp>
    </p:spTree>
    <p:extLst>
      <p:ext uri="{BB962C8B-B14F-4D97-AF65-F5344CB8AC3E}">
        <p14:creationId xmlns:p14="http://schemas.microsoft.com/office/powerpoint/2010/main" val="1861520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6450E-BFE3-43DE-BE95-0FADBEEA334D}" type="slidenum">
              <a:rPr lang="en-US" smtClean="0"/>
              <a:t>5</a:t>
            </a:fld>
            <a:endParaRPr lang="en-US"/>
          </a:p>
        </p:txBody>
      </p:sp>
    </p:spTree>
    <p:extLst>
      <p:ext uri="{BB962C8B-B14F-4D97-AF65-F5344CB8AC3E}">
        <p14:creationId xmlns:p14="http://schemas.microsoft.com/office/powerpoint/2010/main" val="137571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23925"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3925"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3925"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3925"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3925"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B276EF31-CEA9-4C4E-B2C6-68DB06DFCDB3}" type="slidenum">
              <a:rPr lang="en-US" altLang="en-US"/>
              <a:pPr eaLnBrk="1" hangingPunct="1"/>
              <a:t>19</a:t>
            </a:fld>
            <a:endParaRPr lang="en-US" alt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b="1" i="1" smtClean="0">
                <a:latin typeface="Arial" panose="020B0604020202020204" pitchFamily="34" charset="0"/>
              </a:rPr>
              <a:t>Preservation Assistance Grants </a:t>
            </a:r>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These are small grants for up to $6000, easy to write (5 pages), there’s no cost share, and, of late, we fund approximately 25% of the applications we receive, (compared with a lower funding percentage -- 15%--  for other categories).  The program funds -- General preservation assessments; consultations with professionals to address a specific preservation need; Purchase of storage furniture and preservation supplies; Purchase of environmental monitoring equipment; Education and Training (disaster recovery, collections care, standards and best practices).</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In short, PAGs will enable your institution to plan for the long-term care of a collection, be it art or artifacts,  an archive or a library.  </a:t>
            </a:r>
          </a:p>
        </p:txBody>
      </p:sp>
    </p:spTree>
    <p:extLst>
      <p:ext uri="{BB962C8B-B14F-4D97-AF65-F5344CB8AC3E}">
        <p14:creationId xmlns:p14="http://schemas.microsoft.com/office/powerpoint/2010/main" val="1325348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B6C4389-CEA9-4BC4-82B6-722160524C5A}" type="slidenum">
              <a:rPr lang="en-US" altLang="en-US" sz="1200" smtClean="0"/>
              <a:pPr/>
              <a:t>21</a:t>
            </a:fld>
            <a:endParaRPr lang="en-US" altLang="en-US" sz="1200" smtClean="0"/>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a:p>
            <a:pPr eaLnBrk="1" hangingPunct="1">
              <a:spcBef>
                <a:spcPct val="0"/>
              </a:spcBef>
            </a:pPr>
            <a:endParaRPr lang="en-US" altLang="en-US" smtClean="0"/>
          </a:p>
        </p:txBody>
      </p:sp>
    </p:spTree>
    <p:extLst>
      <p:ext uri="{BB962C8B-B14F-4D97-AF65-F5344CB8AC3E}">
        <p14:creationId xmlns:p14="http://schemas.microsoft.com/office/powerpoint/2010/main" val="1826393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a:defRPr sz="4200">
                <a:solidFill>
                  <a:schemeClr val="tx1"/>
                </a:solidFill>
                <a:latin typeface="Arial" panose="020B0604020202020204" pitchFamily="34" charset="0"/>
                <a:ea typeface="ＭＳ Ｐゴシック" panose="020B0600070205080204" pitchFamily="34" charset="-128"/>
              </a:defRPr>
            </a:lvl1pPr>
            <a:lvl2pPr marL="742950" indent="-285750">
              <a:defRPr sz="4200">
                <a:solidFill>
                  <a:schemeClr val="tx1"/>
                </a:solidFill>
                <a:latin typeface="Arial" panose="020B0604020202020204" pitchFamily="34" charset="0"/>
                <a:ea typeface="ＭＳ Ｐゴシック" panose="020B0600070205080204" pitchFamily="34" charset="-128"/>
              </a:defRPr>
            </a:lvl2pPr>
            <a:lvl3pPr marL="1143000" indent="-228600">
              <a:defRPr sz="4200">
                <a:solidFill>
                  <a:schemeClr val="tx1"/>
                </a:solidFill>
                <a:latin typeface="Arial" panose="020B0604020202020204" pitchFamily="34" charset="0"/>
                <a:ea typeface="ＭＳ Ｐゴシック" panose="020B0600070205080204" pitchFamily="34" charset="-128"/>
              </a:defRPr>
            </a:lvl3pPr>
            <a:lvl4pPr marL="1600200" indent="-228600">
              <a:defRPr sz="4200">
                <a:solidFill>
                  <a:schemeClr val="tx1"/>
                </a:solidFill>
                <a:latin typeface="Arial" panose="020B0604020202020204" pitchFamily="34" charset="0"/>
                <a:ea typeface="ＭＳ Ｐゴシック" panose="020B0600070205080204" pitchFamily="34" charset="-128"/>
              </a:defRPr>
            </a:lvl4pPr>
            <a:lvl5pPr marL="2057400" indent="-228600">
              <a:defRPr sz="4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200">
                <a:solidFill>
                  <a:schemeClr val="tx1"/>
                </a:solidFill>
                <a:latin typeface="Arial" panose="020B0604020202020204" pitchFamily="34" charset="0"/>
                <a:ea typeface="ＭＳ Ｐゴシック" panose="020B0600070205080204" pitchFamily="34" charset="-128"/>
              </a:defRPr>
            </a:lvl9pPr>
          </a:lstStyle>
          <a:p>
            <a:fld id="{2FB4CC67-A843-4F3C-BBA5-3CCCBAAE0545}" type="slidenum">
              <a:rPr lang="en-US" altLang="en-US" sz="1200"/>
              <a:pPr/>
              <a:t>24</a:t>
            </a:fld>
            <a:endParaRPr lang="en-US" altLang="en-US" sz="120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0325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4269685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p:spPr>
        <p:txBody>
          <a:bodyPr/>
          <a:lstStyle/>
          <a:p>
            <a:r>
              <a:rPr lang="en-US" altLang="en-US" smtClean="0"/>
              <a:t>we feel quite confident that as HCRR looks ahead, we’ll see continuing movement toward collaboration in its many forms.  [“collaboration”] We take care to advise prospective applicants of the wisdom of having both the technical capacity and humanities grounding to execute what can often be highly complex projects in this grant category. [“a/v”] Other emphases we foresee include responding to a growing need to improve the care and availability of some of the most hidden collections of all, sound recordings and moving images, and our guidelines for the coming year will express added encouragement for such proposals.  [“digital pres.”] We will also be pointing applicants to the increasing importance of ensuring that significant content in digital form is available for enduring use – a special encouragement also in our Research &amp; Development program and, as Nadina has discussed, a matter of critical national attention.  Fully 100% of the projects recommended this year involve digital methods or outcomes; it has become the way cultural heritage institutions and reference resource creators do business. [“beyond digital”] If this suggests we are somehow entering a “post-digital” age, where interest shifts from discovering and reading information online to performing computational analysis of it (such as text mining, visualization, or forensics), we want this grant program to help guarantee that core humanities collections and resources are there to be used.   Wherever current trends lead,</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algn="ctr"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fld id="{C458ABC2-9C18-418D-AE3E-60779FACB679}" type="slidenum">
              <a:rPr lang="en-US" altLang="en-US"/>
              <a:pPr eaLnBrk="1" hangingPunct="1"/>
              <a:t>31</a:t>
            </a:fld>
            <a:endParaRPr lang="en-US" altLang="en-US"/>
          </a:p>
        </p:txBody>
      </p:sp>
    </p:spTree>
    <p:extLst>
      <p:ext uri="{BB962C8B-B14F-4D97-AF65-F5344CB8AC3E}">
        <p14:creationId xmlns:p14="http://schemas.microsoft.com/office/powerpoint/2010/main" val="1060607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sz="4200">
                <a:solidFill>
                  <a:schemeClr val="tx1"/>
                </a:solidFill>
                <a:latin typeface="Arial" charset="0"/>
                <a:ea typeface="ＭＳ Ｐゴシック" pitchFamily="34" charset="-128"/>
              </a:defRPr>
            </a:lvl1pPr>
            <a:lvl2pPr marL="742950" indent="-285750">
              <a:defRPr sz="4200">
                <a:solidFill>
                  <a:schemeClr val="tx1"/>
                </a:solidFill>
                <a:latin typeface="Arial" charset="0"/>
                <a:ea typeface="ＭＳ Ｐゴシック" pitchFamily="34" charset="-128"/>
              </a:defRPr>
            </a:lvl2pPr>
            <a:lvl3pPr marL="1143000" indent="-228600">
              <a:defRPr sz="4200">
                <a:solidFill>
                  <a:schemeClr val="tx1"/>
                </a:solidFill>
                <a:latin typeface="Arial" charset="0"/>
                <a:ea typeface="ＭＳ Ｐゴシック" pitchFamily="34" charset="-128"/>
              </a:defRPr>
            </a:lvl3pPr>
            <a:lvl4pPr marL="1600200" indent="-228600">
              <a:defRPr sz="4200">
                <a:solidFill>
                  <a:schemeClr val="tx1"/>
                </a:solidFill>
                <a:latin typeface="Arial" charset="0"/>
                <a:ea typeface="ＭＳ Ｐゴシック" pitchFamily="34" charset="-128"/>
              </a:defRPr>
            </a:lvl4pPr>
            <a:lvl5pPr marL="2057400" indent="-228600">
              <a:defRPr sz="4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4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4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4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4200">
                <a:solidFill>
                  <a:schemeClr val="tx1"/>
                </a:solidFill>
                <a:latin typeface="Arial" charset="0"/>
                <a:ea typeface="ＭＳ Ｐゴシック" pitchFamily="34" charset="-128"/>
              </a:defRPr>
            </a:lvl9pPr>
          </a:lstStyle>
          <a:p>
            <a:fld id="{9637D7E1-FA8F-4881-8383-8A99F9516855}" type="slidenum">
              <a:rPr lang="en-US" sz="1200"/>
              <a:pPr/>
              <a:t>32</a:t>
            </a:fld>
            <a:endParaRPr lang="en-US" sz="1200"/>
          </a:p>
        </p:txBody>
      </p:sp>
      <p:sp>
        <p:nvSpPr>
          <p:cNvPr id="111619" name="Rectangle 2"/>
          <p:cNvSpPr>
            <a:spLocks noGrp="1" noRot="1" noChangeAspect="1" noChangeArrowheads="1" noTextEdit="1"/>
          </p:cNvSpPr>
          <p:nvPr>
            <p:ph type="sldImg"/>
          </p:nvPr>
        </p:nvSpPr>
        <p:spPr>
          <a:xfrm>
            <a:off x="354013" y="666750"/>
            <a:ext cx="6188075" cy="3481388"/>
          </a:xfrm>
          <a:ln/>
        </p:spPr>
      </p:sp>
      <p:sp>
        <p:nvSpPr>
          <p:cNvPr id="111620" name="Rectangle 3"/>
          <p:cNvSpPr>
            <a:spLocks noGrp="1" noChangeArrowheads="1"/>
          </p:cNvSpPr>
          <p:nvPr>
            <p:ph type="body" idx="1"/>
          </p:nvPr>
        </p:nvSpPr>
        <p:spPr>
          <a:xfrm>
            <a:off x="881063" y="4368800"/>
            <a:ext cx="5060950" cy="4073525"/>
          </a:xfrm>
          <a:noFill/>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3887163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D71105-4740-4B97-9B71-4436A51FDB4B}" type="datetimeFigureOut">
              <a:rPr lang="en-US" smtClean="0"/>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EE505-7ABB-45F7-9D70-A2AD1717765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02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D71105-4740-4B97-9B71-4436A51FDB4B}" type="datetimeFigureOut">
              <a:rPr lang="en-US" smtClean="0"/>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EE505-7ABB-45F7-9D70-A2AD17177651}" type="slidenum">
              <a:rPr lang="en-US" smtClean="0"/>
              <a:t>‹#›</a:t>
            </a:fld>
            <a:endParaRPr lang="en-US"/>
          </a:p>
        </p:txBody>
      </p:sp>
    </p:spTree>
    <p:extLst>
      <p:ext uri="{BB962C8B-B14F-4D97-AF65-F5344CB8AC3E}">
        <p14:creationId xmlns:p14="http://schemas.microsoft.com/office/powerpoint/2010/main" val="2886934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D71105-4740-4B97-9B71-4436A51FDB4B}" type="datetimeFigureOut">
              <a:rPr lang="en-US" smtClean="0"/>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EE505-7ABB-45F7-9D70-A2AD17177651}" type="slidenum">
              <a:rPr lang="en-US" smtClean="0"/>
              <a:t>‹#›</a:t>
            </a:fld>
            <a:endParaRPr lang="en-US"/>
          </a:p>
        </p:txBody>
      </p:sp>
    </p:spTree>
    <p:extLst>
      <p:ext uri="{BB962C8B-B14F-4D97-AF65-F5344CB8AC3E}">
        <p14:creationId xmlns:p14="http://schemas.microsoft.com/office/powerpoint/2010/main" val="184356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Slide">
    <p:bg>
      <p:bgPr>
        <a:gradFill>
          <a:gsLst>
            <a:gs pos="100000">
              <a:schemeClr val="bg1">
                <a:lumMod val="50000"/>
              </a:schemeClr>
            </a:gs>
            <a:gs pos="18000">
              <a:srgbClr val="EAEAEA"/>
            </a:gs>
          </a:gsLst>
          <a:lin ang="5400000" scaled="0"/>
        </a:gradFill>
        <a:effectLst/>
      </p:bgPr>
    </p:bg>
    <p:spTree>
      <p:nvGrpSpPr>
        <p:cNvPr id="1" name=""/>
        <p:cNvGrpSpPr/>
        <p:nvPr/>
      </p:nvGrpSpPr>
      <p:grpSpPr>
        <a:xfrm>
          <a:off x="0" y="0"/>
          <a:ext cx="0" cy="0"/>
          <a:chOff x="0" y="0"/>
          <a:chExt cx="0" cy="0"/>
        </a:xfrm>
      </p:grpSpPr>
      <p:pic>
        <p:nvPicPr>
          <p:cNvPr id="3079" name="Picture 7" descr="PPslide_intro&amp;after"/>
          <p:cNvPicPr>
            <a:picLocks noChangeAspect="1" noChangeArrowheads="1"/>
          </p:cNvPicPr>
          <p:nvPr/>
        </p:nvPicPr>
        <p:blipFill>
          <a:blip r:embed="rId2">
            <a:clrChange>
              <a:clrFrom>
                <a:srgbClr val="FFFFFF"/>
              </a:clrFrom>
              <a:clrTo>
                <a:srgbClr val="FFFFFF">
                  <a:alpha val="0"/>
                </a:srgbClr>
              </a:clrTo>
            </a:clrChange>
            <a:lum contrast="12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80" name="Rectangle 8"/>
          <p:cNvSpPr>
            <a:spLocks noGrp="1" noChangeArrowheads="1"/>
          </p:cNvSpPr>
          <p:nvPr>
            <p:ph type="dt" sz="quarter" idx="2"/>
          </p:nvPr>
        </p:nvSpPr>
        <p:spPr>
          <a:xfrm>
            <a:off x="914400" y="6096000"/>
            <a:ext cx="2540000" cy="457200"/>
          </a:xfrm>
        </p:spPr>
        <p:txBody>
          <a:bodyPr/>
          <a:lstStyle>
            <a:lvl1pPr>
              <a:defRPr b="0">
                <a:latin typeface="Arial" charset="0"/>
              </a:defRPr>
            </a:lvl1pPr>
          </a:lstStyle>
          <a:p>
            <a:endParaRPr lang="en-US"/>
          </a:p>
        </p:txBody>
      </p:sp>
      <p:sp>
        <p:nvSpPr>
          <p:cNvPr id="5" name="Rectangle 20"/>
          <p:cNvSpPr>
            <a:spLocks noGrp="1" noChangeArrowheads="1"/>
          </p:cNvSpPr>
          <p:nvPr>
            <p:ph type="title" hasCustomPrompt="1"/>
          </p:nvPr>
        </p:nvSpPr>
        <p:spPr bwMode="auto">
          <a:xfrm>
            <a:off x="609600" y="25146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lvl1pPr>
          </a:lstStyle>
          <a:p>
            <a:pPr lvl="0"/>
            <a:r>
              <a:rPr lang="en-US" dirty="0" smtClean="0"/>
              <a:t>Insert title here</a:t>
            </a:r>
          </a:p>
        </p:txBody>
      </p:sp>
    </p:spTree>
    <p:extLst>
      <p:ext uri="{BB962C8B-B14F-4D97-AF65-F5344CB8AC3E}">
        <p14:creationId xmlns:p14="http://schemas.microsoft.com/office/powerpoint/2010/main" val="621046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a:lstStyle>
            <a:lvl1pPr>
              <a:defRPr>
                <a:ea typeface="+mn-ea"/>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84091E-6317-442E-BFAF-5016E459BF4C}" type="slidenum">
              <a:rPr lang="en-US"/>
              <a:pPr>
                <a:defRPr/>
              </a:pPr>
              <a:t>‹#›</a:t>
            </a:fld>
            <a:endParaRPr lang="en-US"/>
          </a:p>
        </p:txBody>
      </p:sp>
      <p:pic>
        <p:nvPicPr>
          <p:cNvPr id="7" name="Picture 17" descr="PPslide_intro&amp;after2"/>
          <p:cNvPicPr>
            <a:picLocks noChangeAspect="1" noChangeArrowheads="1"/>
          </p:cNvPicPr>
          <p:nvPr userDrawn="1"/>
        </p:nvPicPr>
        <p:blipFill>
          <a:blip r:embed="rId2">
            <a:clrChange>
              <a:clrFrom>
                <a:srgbClr val="FFFFFF"/>
              </a:clrFrom>
              <a:clrTo>
                <a:srgbClr val="FFFFFF">
                  <a:alpha val="0"/>
                </a:srgbClr>
              </a:clrTo>
            </a:clrChange>
            <a:lum contrast="24000"/>
            <a:extLst>
              <a:ext uri="{28A0092B-C50C-407E-A947-70E740481C1C}">
                <a14:useLocalDpi xmlns:a14="http://schemas.microsoft.com/office/drawing/2010/main" val="0"/>
              </a:ext>
            </a:extLst>
          </a:blip>
          <a:srcRect l="3226" t="98637" r="3656"/>
          <a:stretch>
            <a:fillRect/>
          </a:stretch>
        </p:blipFill>
        <p:spPr bwMode="auto">
          <a:xfrm>
            <a:off x="419100" y="1430338"/>
            <a:ext cx="11353800"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697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D71105-4740-4B97-9B71-4436A51FDB4B}" type="datetimeFigureOut">
              <a:rPr lang="en-US" smtClean="0"/>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EE505-7ABB-45F7-9D70-A2AD17177651}" type="slidenum">
              <a:rPr lang="en-US" smtClean="0"/>
              <a:t>‹#›</a:t>
            </a:fld>
            <a:endParaRPr lang="en-US"/>
          </a:p>
        </p:txBody>
      </p:sp>
    </p:spTree>
    <p:extLst>
      <p:ext uri="{BB962C8B-B14F-4D97-AF65-F5344CB8AC3E}">
        <p14:creationId xmlns:p14="http://schemas.microsoft.com/office/powerpoint/2010/main" val="1903331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D71105-4740-4B97-9B71-4436A51FDB4B}" type="datetimeFigureOut">
              <a:rPr lang="en-US" smtClean="0"/>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EE505-7ABB-45F7-9D70-A2AD1717765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803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3D71105-4740-4B97-9B71-4436A51FDB4B}" type="datetimeFigureOut">
              <a:rPr lang="en-US" smtClean="0"/>
              <a:t>4/21/2015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EE505-7ABB-45F7-9D70-A2AD17177651}" type="slidenum">
              <a:rPr lang="en-US" smtClean="0"/>
              <a:t>‹#›</a:t>
            </a:fld>
            <a:endParaRPr lang="en-US"/>
          </a:p>
        </p:txBody>
      </p:sp>
    </p:spTree>
    <p:extLst>
      <p:ext uri="{BB962C8B-B14F-4D97-AF65-F5344CB8AC3E}">
        <p14:creationId xmlns:p14="http://schemas.microsoft.com/office/powerpoint/2010/main" val="1645930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3D71105-4740-4B97-9B71-4436A51FDB4B}" type="datetimeFigureOut">
              <a:rPr lang="en-US" smtClean="0"/>
              <a:t>4/21/2015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1EE505-7ABB-45F7-9D70-A2AD17177651}" type="slidenum">
              <a:rPr lang="en-US" smtClean="0"/>
              <a:t>‹#›</a:t>
            </a:fld>
            <a:endParaRPr lang="en-US"/>
          </a:p>
        </p:txBody>
      </p:sp>
    </p:spTree>
    <p:extLst>
      <p:ext uri="{BB962C8B-B14F-4D97-AF65-F5344CB8AC3E}">
        <p14:creationId xmlns:p14="http://schemas.microsoft.com/office/powerpoint/2010/main" val="1837724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3D71105-4740-4B97-9B71-4436A51FDB4B}" type="datetimeFigureOut">
              <a:rPr lang="en-US" smtClean="0"/>
              <a:t>4/21/2015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1EE505-7ABB-45F7-9D70-A2AD17177651}" type="slidenum">
              <a:rPr lang="en-US" smtClean="0"/>
              <a:t>‹#›</a:t>
            </a:fld>
            <a:endParaRPr lang="en-US"/>
          </a:p>
        </p:txBody>
      </p:sp>
    </p:spTree>
    <p:extLst>
      <p:ext uri="{BB962C8B-B14F-4D97-AF65-F5344CB8AC3E}">
        <p14:creationId xmlns:p14="http://schemas.microsoft.com/office/powerpoint/2010/main" val="2551813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3D71105-4740-4B97-9B71-4436A51FDB4B}" type="datetimeFigureOut">
              <a:rPr lang="en-US" smtClean="0"/>
              <a:t>4/21/2015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E1EE505-7ABB-45F7-9D70-A2AD17177651}" type="slidenum">
              <a:rPr lang="en-US" smtClean="0"/>
              <a:t>‹#›</a:t>
            </a:fld>
            <a:endParaRPr lang="en-US"/>
          </a:p>
        </p:txBody>
      </p:sp>
    </p:spTree>
    <p:extLst>
      <p:ext uri="{BB962C8B-B14F-4D97-AF65-F5344CB8AC3E}">
        <p14:creationId xmlns:p14="http://schemas.microsoft.com/office/powerpoint/2010/main" val="4150525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3D71105-4740-4B97-9B71-4436A51FDB4B}" type="datetimeFigureOut">
              <a:rPr lang="en-US" smtClean="0"/>
              <a:t>4/21/2015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E1EE505-7ABB-45F7-9D70-A2AD17177651}" type="slidenum">
              <a:rPr lang="en-US" smtClean="0"/>
              <a:t>‹#›</a:t>
            </a:fld>
            <a:endParaRPr lang="en-US"/>
          </a:p>
        </p:txBody>
      </p:sp>
    </p:spTree>
    <p:extLst>
      <p:ext uri="{BB962C8B-B14F-4D97-AF65-F5344CB8AC3E}">
        <p14:creationId xmlns:p14="http://schemas.microsoft.com/office/powerpoint/2010/main" val="4092551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D71105-4740-4B97-9B71-4436A51FDB4B}" type="datetimeFigureOut">
              <a:rPr lang="en-US" smtClean="0"/>
              <a:t>4/21/2015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EE505-7ABB-45F7-9D70-A2AD17177651}" type="slidenum">
              <a:rPr lang="en-US" smtClean="0"/>
              <a:t>‹#›</a:t>
            </a:fld>
            <a:endParaRPr lang="en-US"/>
          </a:p>
        </p:txBody>
      </p:sp>
    </p:spTree>
    <p:extLst>
      <p:ext uri="{BB962C8B-B14F-4D97-AF65-F5344CB8AC3E}">
        <p14:creationId xmlns:p14="http://schemas.microsoft.com/office/powerpoint/2010/main" val="50954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3D71105-4740-4B97-9B71-4436A51FDB4B}" type="datetimeFigureOut">
              <a:rPr lang="en-US" smtClean="0"/>
              <a:t>4/21/2015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E1EE505-7ABB-45F7-9D70-A2AD17177651}"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616452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chroniclingamerica.loc.gov/"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8.jpeg"/><Relationship Id="rId5" Type="http://schemas.openxmlformats.org/officeDocument/2006/relationships/image" Target="../media/image47.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mailto:jwurl@neh.gov" TargetMode="Externa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6677" y="822941"/>
            <a:ext cx="9772650" cy="1550397"/>
          </a:xfrm>
        </p:spPr>
        <p:txBody>
          <a:bodyPr>
            <a:normAutofit/>
          </a:bodyPr>
          <a:lstStyle/>
          <a:p>
            <a:r>
              <a:rPr lang="en-US" sz="4400" b="1" dirty="0" smtClean="0">
                <a:effectLst>
                  <a:outerShdw blurRad="38100" dist="38100" dir="2700000" algn="tl">
                    <a:srgbClr val="000000">
                      <a:alpha val="43137"/>
                    </a:srgbClr>
                  </a:outerShdw>
                </a:effectLst>
              </a:rPr>
              <a:t>The Federal Funding Landscape: </a:t>
            </a:r>
            <a:br>
              <a:rPr lang="en-US" sz="4400" b="1" dirty="0" smtClean="0">
                <a:effectLst>
                  <a:outerShdw blurRad="38100" dist="38100" dir="2700000" algn="tl">
                    <a:srgbClr val="000000">
                      <a:alpha val="43137"/>
                    </a:srgbClr>
                  </a:outerShdw>
                </a:effectLst>
              </a:rPr>
            </a:br>
            <a:r>
              <a:rPr lang="en-US" sz="4400" b="1" dirty="0" smtClean="0">
                <a:effectLst>
                  <a:outerShdw blurRad="38100" dist="38100" dir="2700000" algn="tl">
                    <a:srgbClr val="000000">
                      <a:alpha val="43137"/>
                    </a:srgbClr>
                  </a:outerShdw>
                </a:effectLst>
              </a:rPr>
              <a:t>	</a:t>
            </a:r>
            <a:r>
              <a:rPr lang="en-US" sz="3600" b="1" dirty="0" smtClean="0">
                <a:effectLst>
                  <a:outerShdw blurRad="38100" dist="38100" dir="2700000" algn="tl">
                    <a:srgbClr val="000000">
                      <a:alpha val="43137"/>
                    </a:srgbClr>
                  </a:outerShdw>
                </a:effectLst>
              </a:rPr>
              <a:t>What’s </a:t>
            </a:r>
            <a:r>
              <a:rPr lang="en-US" sz="3600" b="1" dirty="0">
                <a:effectLst>
                  <a:outerShdw blurRad="38100" dist="38100" dir="2700000" algn="tl">
                    <a:srgbClr val="000000">
                      <a:alpha val="43137"/>
                    </a:srgbClr>
                  </a:outerShdw>
                </a:effectLst>
              </a:rPr>
              <a:t>the Latest at NEH?</a:t>
            </a:r>
            <a:endParaRPr lang="en-US" sz="3600" b="1" i="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892008" y="4470934"/>
            <a:ext cx="8915399" cy="1543521"/>
          </a:xfrm>
        </p:spPr>
        <p:txBody>
          <a:bodyPr>
            <a:normAutofit fontScale="85000" lnSpcReduction="20000"/>
          </a:bodyPr>
          <a:lstStyle/>
          <a:p>
            <a:pPr algn="l"/>
            <a:r>
              <a:rPr lang="en-US" dirty="0" smtClean="0"/>
              <a:t>Joel Wurl</a:t>
            </a:r>
          </a:p>
          <a:p>
            <a:pPr algn="l"/>
            <a:r>
              <a:rPr lang="en-US" dirty="0" smtClean="0"/>
              <a:t>Sr. Program Officer</a:t>
            </a:r>
          </a:p>
          <a:p>
            <a:pPr algn="l"/>
            <a:r>
              <a:rPr lang="en-US" dirty="0" smtClean="0"/>
              <a:t>Division of Preservation and Access</a:t>
            </a:r>
          </a:p>
          <a:p>
            <a:pPr algn="l"/>
            <a:r>
              <a:rPr lang="en-US" dirty="0" smtClean="0"/>
              <a:t>National Endowment for the Humanities</a:t>
            </a:r>
            <a:endParaRPr lang="en-US" dirty="0"/>
          </a:p>
        </p:txBody>
      </p:sp>
      <p:pic>
        <p:nvPicPr>
          <p:cNvPr id="6" name="Picture 2" descr="C:\Users\jwurl\AppData\Local\Microsoft\Windows\Temporary Internet Files\Content.IE5\B1OJ6PJX\MC90023121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7146" y="1598140"/>
            <a:ext cx="4169440" cy="3525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4619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063" t="13442" r="40431" b="22037"/>
          <a:stretch/>
        </p:blipFill>
        <p:spPr>
          <a:xfrm>
            <a:off x="345990" y="162393"/>
            <a:ext cx="6850270" cy="6137739"/>
          </a:xfrm>
          <a:prstGeom prst="rect">
            <a:avLst/>
          </a:prstGeom>
        </p:spPr>
      </p:pic>
      <p:sp>
        <p:nvSpPr>
          <p:cNvPr id="3" name="Rectangle 2"/>
          <p:cNvSpPr/>
          <p:nvPr/>
        </p:nvSpPr>
        <p:spPr>
          <a:xfrm>
            <a:off x="8147221" y="2117124"/>
            <a:ext cx="3566983" cy="3139321"/>
          </a:xfrm>
          <a:prstGeom prst="rect">
            <a:avLst/>
          </a:prstGeom>
        </p:spPr>
        <p:txBody>
          <a:bodyPr wrap="square">
            <a:spAutoFit/>
          </a:bodyPr>
          <a:lstStyle/>
          <a:p>
            <a:r>
              <a:rPr lang="en-US" b="1" dirty="0">
                <a:solidFill>
                  <a:srgbClr val="000000"/>
                </a:solidFill>
                <a:latin typeface="Georgia" panose="02040502050405020303" pitchFamily="18" charset="0"/>
              </a:rPr>
              <a:t>Project Title:</a:t>
            </a:r>
            <a:r>
              <a:rPr lang="en-US" dirty="0">
                <a:solidFill>
                  <a:srgbClr val="000000"/>
                </a:solidFill>
                <a:latin typeface="Georgia" panose="02040502050405020303" pitchFamily="18" charset="0"/>
              </a:rPr>
              <a:t> WNYC Audio Preservation and Access Project (Part II) </a:t>
            </a:r>
            <a:endParaRPr lang="en-US" dirty="0" smtClean="0">
              <a:solidFill>
                <a:srgbClr val="000000"/>
              </a:solidFill>
              <a:latin typeface="Georgia" panose="02040502050405020303" pitchFamily="18" charset="0"/>
            </a:endParaRPr>
          </a:p>
          <a:p>
            <a:endParaRPr lang="en-US" dirty="0">
              <a:solidFill>
                <a:srgbClr val="000000"/>
              </a:solidFill>
              <a:latin typeface="Georgia" panose="02040502050405020303" pitchFamily="18" charset="0"/>
            </a:endParaRPr>
          </a:p>
          <a:p>
            <a:r>
              <a:rPr lang="en-US" b="1" dirty="0">
                <a:solidFill>
                  <a:srgbClr val="000000"/>
                </a:solidFill>
                <a:latin typeface="Georgia" panose="02040502050405020303" pitchFamily="18" charset="0"/>
              </a:rPr>
              <a:t>Project Description: </a:t>
            </a:r>
            <a:endParaRPr lang="en-US" b="1" dirty="0" smtClean="0">
              <a:solidFill>
                <a:srgbClr val="000000"/>
              </a:solidFill>
              <a:latin typeface="Georgia" panose="02040502050405020303" pitchFamily="18" charset="0"/>
            </a:endParaRPr>
          </a:p>
          <a:p>
            <a:r>
              <a:rPr lang="en-US" dirty="0" smtClean="0">
                <a:solidFill>
                  <a:srgbClr val="000000"/>
                </a:solidFill>
                <a:latin typeface="Georgia" panose="02040502050405020303" pitchFamily="18" charset="0"/>
              </a:rPr>
              <a:t>The </a:t>
            </a:r>
            <a:r>
              <a:rPr lang="en-US" dirty="0">
                <a:solidFill>
                  <a:srgbClr val="000000"/>
                </a:solidFill>
                <a:latin typeface="Georgia" panose="02040502050405020303" pitchFamily="18" charset="0"/>
              </a:rPr>
              <a:t>digitization of up to 680 hours of radio broadcast recordings </a:t>
            </a:r>
            <a:r>
              <a:rPr lang="en-US" dirty="0" smtClean="0">
                <a:solidFill>
                  <a:srgbClr val="000000"/>
                </a:solidFill>
                <a:latin typeface="Georgia" panose="02040502050405020303" pitchFamily="18" charset="0"/>
              </a:rPr>
              <a:t>(</a:t>
            </a:r>
            <a:r>
              <a:rPr lang="en-US" dirty="0">
                <a:solidFill>
                  <a:srgbClr val="000000"/>
                </a:solidFill>
                <a:latin typeface="Georgia" panose="02040502050405020303" pitchFamily="18" charset="0"/>
              </a:rPr>
              <a:t>1,360 individual recordings) from 1938 to 1970 pertaining to the political, social, and </a:t>
            </a:r>
            <a:r>
              <a:rPr lang="en-US" dirty="0" smtClean="0">
                <a:solidFill>
                  <a:srgbClr val="000000"/>
                </a:solidFill>
                <a:latin typeface="Georgia" panose="02040502050405020303" pitchFamily="18" charset="0"/>
              </a:rPr>
              <a:t>cultural </a:t>
            </a:r>
            <a:r>
              <a:rPr lang="en-US" dirty="0">
                <a:solidFill>
                  <a:srgbClr val="000000"/>
                </a:solidFill>
                <a:latin typeface="Georgia" panose="02040502050405020303" pitchFamily="18" charset="0"/>
              </a:rPr>
              <a:t>history of New York.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089" y="504755"/>
            <a:ext cx="756093" cy="803349"/>
          </a:xfrm>
          <a:prstGeom prst="rect">
            <a:avLst/>
          </a:prstGeom>
        </p:spPr>
      </p:pic>
      <p:sp>
        <p:nvSpPr>
          <p:cNvPr id="5" name="TextBox 4"/>
          <p:cNvSpPr txBox="1"/>
          <p:nvPr/>
        </p:nvSpPr>
        <p:spPr>
          <a:xfrm>
            <a:off x="8621182" y="429375"/>
            <a:ext cx="3099246" cy="954107"/>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“Right Through the </a:t>
            </a:r>
          </a:p>
          <a:p>
            <a:r>
              <a:rPr lang="en-US" sz="2800" b="1" dirty="0" smtClean="0">
                <a:effectLst>
                  <a:outerShdw blurRad="38100" dist="38100" dir="2700000" algn="tl">
                    <a:srgbClr val="000000">
                      <a:alpha val="43137"/>
                    </a:srgbClr>
                  </a:outerShdw>
                </a:effectLst>
              </a:rPr>
              <a:t>Very heart of It”</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32907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348" t="15103" r="19202" b="4008"/>
          <a:stretch/>
        </p:blipFill>
        <p:spPr>
          <a:xfrm>
            <a:off x="180327" y="229774"/>
            <a:ext cx="8295304" cy="5948605"/>
          </a:xfrm>
          <a:prstGeom prst="rect">
            <a:avLst/>
          </a:prstGeom>
        </p:spPr>
      </p:pic>
      <p:sp>
        <p:nvSpPr>
          <p:cNvPr id="3" name="Rectangle 2"/>
          <p:cNvSpPr/>
          <p:nvPr/>
        </p:nvSpPr>
        <p:spPr>
          <a:xfrm>
            <a:off x="9039225" y="1257300"/>
            <a:ext cx="3152775" cy="5078313"/>
          </a:xfrm>
          <a:prstGeom prst="rect">
            <a:avLst/>
          </a:prstGeom>
        </p:spPr>
        <p:txBody>
          <a:bodyPr wrap="square">
            <a:spAutoFit/>
          </a:bodyPr>
          <a:lstStyle/>
          <a:p>
            <a:r>
              <a:rPr lang="en-US" b="1" dirty="0">
                <a:solidFill>
                  <a:srgbClr val="000000"/>
                </a:solidFill>
                <a:latin typeface="Georgia" panose="02040502050405020303" pitchFamily="18" charset="0"/>
              </a:rPr>
              <a:t>Project Title:</a:t>
            </a:r>
            <a:r>
              <a:rPr lang="en-US" dirty="0">
                <a:solidFill>
                  <a:srgbClr val="000000"/>
                </a:solidFill>
                <a:latin typeface="Georgia" panose="02040502050405020303" pitchFamily="18" charset="0"/>
              </a:rPr>
              <a:t> Mapping the Nation, 1565-1899 </a:t>
            </a:r>
            <a:endParaRPr lang="en-US" dirty="0" smtClean="0">
              <a:solidFill>
                <a:srgbClr val="000000"/>
              </a:solidFill>
              <a:latin typeface="Georgia" panose="02040502050405020303" pitchFamily="18" charset="0"/>
            </a:endParaRPr>
          </a:p>
          <a:p>
            <a:endParaRPr lang="en-US" dirty="0">
              <a:solidFill>
                <a:srgbClr val="000000"/>
              </a:solidFill>
              <a:latin typeface="Georgia" panose="02040502050405020303" pitchFamily="18" charset="0"/>
            </a:endParaRPr>
          </a:p>
          <a:p>
            <a:r>
              <a:rPr lang="en-US" b="1" dirty="0">
                <a:solidFill>
                  <a:srgbClr val="000000"/>
                </a:solidFill>
                <a:latin typeface="Georgia" panose="02040502050405020303" pitchFamily="18" charset="0"/>
              </a:rPr>
              <a:t>Project Description: </a:t>
            </a:r>
            <a:r>
              <a:rPr lang="en-US" dirty="0">
                <a:solidFill>
                  <a:srgbClr val="000000"/>
                </a:solidFill>
                <a:latin typeface="Georgia" panose="02040502050405020303" pitchFamily="18" charset="0"/>
              </a:rPr>
              <a:t>Cataloging, conservation, and digitization of approximately 4,000 </a:t>
            </a:r>
          </a:p>
          <a:p>
            <a:r>
              <a:rPr lang="en-US" dirty="0">
                <a:solidFill>
                  <a:srgbClr val="000000"/>
                </a:solidFill>
                <a:latin typeface="Georgia" panose="02040502050405020303" pitchFamily="18" charset="0"/>
              </a:rPr>
              <a:t>single sheet maps dating from the 16th to the 19th century that document the whole of the </a:t>
            </a:r>
          </a:p>
          <a:p>
            <a:r>
              <a:rPr lang="en-US" dirty="0">
                <a:solidFill>
                  <a:srgbClr val="000000"/>
                </a:solidFill>
                <a:latin typeface="Georgia" panose="02040502050405020303" pitchFamily="18" charset="0"/>
              </a:rPr>
              <a:t>United States at various periods in the nation's history, as well as regional and state maps, </a:t>
            </a:r>
          </a:p>
          <a:p>
            <a:r>
              <a:rPr lang="en-US" dirty="0">
                <a:solidFill>
                  <a:srgbClr val="000000"/>
                </a:solidFill>
                <a:latin typeface="Georgia" panose="02040502050405020303" pitchFamily="18" charset="0"/>
              </a:rPr>
              <a:t>and detailed maps of counties, towns, and localities.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1231" y="317470"/>
            <a:ext cx="547433" cy="581647"/>
          </a:xfrm>
          <a:prstGeom prst="rect">
            <a:avLst/>
          </a:prstGeom>
        </p:spPr>
      </p:pic>
      <p:sp>
        <p:nvSpPr>
          <p:cNvPr id="5" name="TextBox 4"/>
          <p:cNvSpPr txBox="1"/>
          <p:nvPr/>
        </p:nvSpPr>
        <p:spPr>
          <a:xfrm>
            <a:off x="9381634" y="346684"/>
            <a:ext cx="2711512" cy="523220"/>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“Top of the List!”</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400548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478" t="16403" r="22250" b="12063"/>
          <a:stretch/>
        </p:blipFill>
        <p:spPr>
          <a:xfrm>
            <a:off x="115028" y="276837"/>
            <a:ext cx="8189212" cy="5856039"/>
          </a:xfrm>
          <a:prstGeom prst="rect">
            <a:avLst/>
          </a:prstGeom>
        </p:spPr>
      </p:pic>
      <p:sp>
        <p:nvSpPr>
          <p:cNvPr id="3" name="Rectangle 2"/>
          <p:cNvSpPr/>
          <p:nvPr/>
        </p:nvSpPr>
        <p:spPr>
          <a:xfrm>
            <a:off x="8886093" y="1200008"/>
            <a:ext cx="2715655" cy="5016758"/>
          </a:xfrm>
          <a:prstGeom prst="rect">
            <a:avLst/>
          </a:prstGeom>
        </p:spPr>
        <p:txBody>
          <a:bodyPr wrap="square">
            <a:spAutoFit/>
          </a:bodyPr>
          <a:lstStyle/>
          <a:p>
            <a:r>
              <a:rPr lang="en-US" sz="1600" b="1" dirty="0">
                <a:solidFill>
                  <a:srgbClr val="000000"/>
                </a:solidFill>
                <a:latin typeface="Georgia" panose="02040502050405020303" pitchFamily="18" charset="0"/>
              </a:rPr>
              <a:t>Project Title:</a:t>
            </a:r>
            <a:r>
              <a:rPr lang="en-US" sz="1600" dirty="0">
                <a:solidFill>
                  <a:srgbClr val="000000"/>
                </a:solidFill>
                <a:latin typeface="Georgia" panose="02040502050405020303" pitchFamily="18" charset="0"/>
              </a:rPr>
              <a:t> Enhancements to IFAR's Catalogues </a:t>
            </a:r>
            <a:r>
              <a:rPr lang="en-US" sz="1600" dirty="0" err="1">
                <a:solidFill>
                  <a:srgbClr val="000000"/>
                </a:solidFill>
                <a:latin typeface="Georgia" panose="02040502050405020303" pitchFamily="18" charset="0"/>
              </a:rPr>
              <a:t>Raisonnés</a:t>
            </a:r>
            <a:r>
              <a:rPr lang="en-US" sz="1600" dirty="0">
                <a:solidFill>
                  <a:srgbClr val="000000"/>
                </a:solidFill>
                <a:latin typeface="Georgia" panose="02040502050405020303" pitchFamily="18" charset="0"/>
              </a:rPr>
              <a:t> Database </a:t>
            </a:r>
            <a:endParaRPr lang="en-US" sz="1600" dirty="0" smtClean="0">
              <a:solidFill>
                <a:srgbClr val="000000"/>
              </a:solidFill>
              <a:latin typeface="Georgia" panose="02040502050405020303" pitchFamily="18" charset="0"/>
            </a:endParaRPr>
          </a:p>
          <a:p>
            <a:endParaRPr lang="en-US" sz="1600" dirty="0">
              <a:solidFill>
                <a:srgbClr val="000000"/>
              </a:solidFill>
              <a:latin typeface="Georgia" panose="02040502050405020303" pitchFamily="18" charset="0"/>
            </a:endParaRPr>
          </a:p>
          <a:p>
            <a:r>
              <a:rPr lang="en-US" sz="1600" b="1" dirty="0">
                <a:solidFill>
                  <a:srgbClr val="000000"/>
                </a:solidFill>
                <a:latin typeface="Georgia" panose="02040502050405020303" pitchFamily="18" charset="0"/>
              </a:rPr>
              <a:t>Project Description: </a:t>
            </a:r>
            <a:r>
              <a:rPr lang="en-US" sz="1600" dirty="0">
                <a:solidFill>
                  <a:srgbClr val="000000"/>
                </a:solidFill>
                <a:latin typeface="Georgia" panose="02040502050405020303" pitchFamily="18" charset="0"/>
              </a:rPr>
              <a:t>Planning for enhancements to an existing database for art historical </a:t>
            </a:r>
            <a:r>
              <a:rPr lang="en-US" sz="1600" dirty="0" smtClean="0">
                <a:solidFill>
                  <a:srgbClr val="000000"/>
                </a:solidFill>
                <a:latin typeface="Georgia" panose="02040502050405020303" pitchFamily="18" charset="0"/>
              </a:rPr>
              <a:t>research</a:t>
            </a:r>
            <a:r>
              <a:rPr lang="en-US" sz="1600" dirty="0">
                <a:solidFill>
                  <a:srgbClr val="000000"/>
                </a:solidFill>
                <a:latin typeface="Georgia" panose="02040502050405020303" pitchFamily="18" charset="0"/>
              </a:rPr>
              <a:t>, and development of a pilot to test usability of the </a:t>
            </a:r>
            <a:r>
              <a:rPr lang="en-US" sz="1600" dirty="0" smtClean="0">
                <a:solidFill>
                  <a:srgbClr val="000000"/>
                </a:solidFill>
                <a:latin typeface="Georgia" panose="02040502050405020303" pitchFamily="18" charset="0"/>
              </a:rPr>
              <a:t>enhancements</a:t>
            </a:r>
            <a:r>
              <a:rPr lang="en-US" sz="1600" dirty="0">
                <a:solidFill>
                  <a:srgbClr val="000000"/>
                </a:solidFill>
                <a:latin typeface="Georgia" panose="02040502050405020303" pitchFamily="18" charset="0"/>
              </a:rPr>
              <a:t>. The current </a:t>
            </a:r>
            <a:r>
              <a:rPr lang="en-US" sz="1600" dirty="0" smtClean="0">
                <a:solidFill>
                  <a:srgbClr val="000000"/>
                </a:solidFill>
                <a:latin typeface="Georgia" panose="02040502050405020303" pitchFamily="18" charset="0"/>
              </a:rPr>
              <a:t>database</a:t>
            </a:r>
            <a:r>
              <a:rPr lang="en-US" sz="1600" dirty="0">
                <a:solidFill>
                  <a:srgbClr val="000000"/>
                </a:solidFill>
                <a:latin typeface="Georgia" panose="02040502050405020303" pitchFamily="18" charset="0"/>
              </a:rPr>
              <a:t>, Catalogues </a:t>
            </a:r>
            <a:r>
              <a:rPr lang="en-US" sz="1600" dirty="0" smtClean="0">
                <a:solidFill>
                  <a:srgbClr val="000000"/>
                </a:solidFill>
                <a:latin typeface="Georgia" panose="02040502050405020303" pitchFamily="18" charset="0"/>
              </a:rPr>
              <a:t> </a:t>
            </a:r>
            <a:r>
              <a:rPr lang="en-US" sz="1600" dirty="0" err="1" smtClean="0">
                <a:solidFill>
                  <a:srgbClr val="000000"/>
                </a:solidFill>
                <a:latin typeface="Georgia" panose="02040502050405020303" pitchFamily="18" charset="0"/>
              </a:rPr>
              <a:t>Raisonnés</a:t>
            </a:r>
            <a:r>
              <a:rPr lang="en-US" sz="1600" dirty="0">
                <a:solidFill>
                  <a:srgbClr val="000000"/>
                </a:solidFill>
                <a:latin typeface="Georgia" panose="02040502050405020303" pitchFamily="18" charset="0"/>
              </a:rPr>
              <a:t>, contains records to about 3,600 published volumes on </a:t>
            </a:r>
            <a:r>
              <a:rPr lang="en-US" sz="1600" dirty="0" smtClean="0">
                <a:solidFill>
                  <a:srgbClr val="000000"/>
                </a:solidFill>
                <a:latin typeface="Georgia" panose="02040502050405020303" pitchFamily="18" charset="0"/>
              </a:rPr>
              <a:t>approximately </a:t>
            </a:r>
            <a:r>
              <a:rPr lang="en-US" sz="1600" dirty="0">
                <a:solidFill>
                  <a:srgbClr val="000000"/>
                </a:solidFill>
                <a:latin typeface="Georgia" panose="02040502050405020303" pitchFamily="18" charset="0"/>
              </a:rPr>
              <a:t>2,300 artists, covering all artistic styles from antiquity to the present, and </a:t>
            </a:r>
            <a:r>
              <a:rPr lang="en-US" sz="1600" dirty="0" smtClean="0">
                <a:solidFill>
                  <a:srgbClr val="000000"/>
                </a:solidFill>
                <a:latin typeface="Georgia" panose="02040502050405020303" pitchFamily="18" charset="0"/>
              </a:rPr>
              <a:t>serves </a:t>
            </a:r>
            <a:r>
              <a:rPr lang="en-US" sz="1600" dirty="0">
                <a:solidFill>
                  <a:srgbClr val="000000"/>
                </a:solidFill>
                <a:latin typeface="Georgia" panose="02040502050405020303" pitchFamily="18" charset="0"/>
              </a:rPr>
              <a:t>scholars and general users. </a:t>
            </a:r>
            <a:endParaRPr lang="en-US" sz="1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0189" y="201154"/>
            <a:ext cx="633026" cy="672590"/>
          </a:xfrm>
          <a:prstGeom prst="rect">
            <a:avLst/>
          </a:prstGeom>
        </p:spPr>
      </p:pic>
      <p:sp>
        <p:nvSpPr>
          <p:cNvPr id="5" name="TextBox 4"/>
          <p:cNvSpPr txBox="1"/>
          <p:nvPr/>
        </p:nvSpPr>
        <p:spPr>
          <a:xfrm>
            <a:off x="9043215" y="201154"/>
            <a:ext cx="3009157" cy="830997"/>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a:t>
            </a:r>
            <a:r>
              <a:rPr lang="en-US" sz="2400" b="1" dirty="0" err="1" smtClean="0">
                <a:effectLst>
                  <a:outerShdw blurRad="38100" dist="38100" dir="2700000" algn="tl">
                    <a:srgbClr val="000000">
                      <a:alpha val="43137"/>
                    </a:srgbClr>
                  </a:outerShdw>
                </a:effectLst>
              </a:rPr>
              <a:t>Gonna</a:t>
            </a:r>
            <a:r>
              <a:rPr lang="en-US" sz="2400" b="1" dirty="0" smtClean="0">
                <a:effectLst>
                  <a:outerShdw blurRad="38100" dist="38100" dir="2700000" algn="tl">
                    <a:srgbClr val="000000">
                      <a:alpha val="43137"/>
                    </a:srgbClr>
                  </a:outerShdw>
                </a:effectLst>
              </a:rPr>
              <a:t> Make  A</a:t>
            </a:r>
          </a:p>
          <a:p>
            <a:r>
              <a:rPr lang="en-US" sz="2400" b="1" dirty="0" smtClean="0">
                <a:effectLst>
                  <a:outerShdw blurRad="38100" dist="38100" dir="2700000" algn="tl">
                    <a:srgbClr val="000000">
                      <a:alpha val="43137"/>
                    </a:srgbClr>
                  </a:outerShdw>
                </a:effectLst>
              </a:rPr>
              <a:t>Brand New Start of It”</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65170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1667" t="19347" r="22460" b="5450"/>
          <a:stretch/>
        </p:blipFill>
        <p:spPr>
          <a:xfrm>
            <a:off x="271848" y="249099"/>
            <a:ext cx="7768281" cy="5881384"/>
          </a:xfrm>
          <a:prstGeom prst="rect">
            <a:avLst/>
          </a:prstGeom>
        </p:spPr>
      </p:pic>
      <p:sp>
        <p:nvSpPr>
          <p:cNvPr id="3" name="Rectangle 2"/>
          <p:cNvSpPr/>
          <p:nvPr/>
        </p:nvSpPr>
        <p:spPr>
          <a:xfrm>
            <a:off x="8744125" y="2028221"/>
            <a:ext cx="3447875" cy="3416320"/>
          </a:xfrm>
          <a:prstGeom prst="rect">
            <a:avLst/>
          </a:prstGeom>
        </p:spPr>
        <p:txBody>
          <a:bodyPr wrap="square">
            <a:spAutoFit/>
          </a:bodyPr>
          <a:lstStyle/>
          <a:p>
            <a:r>
              <a:rPr lang="en-US" b="1" dirty="0">
                <a:solidFill>
                  <a:srgbClr val="000000"/>
                </a:solidFill>
                <a:latin typeface="Georgia" panose="02040502050405020303" pitchFamily="18" charset="0"/>
              </a:rPr>
              <a:t>Project Title: </a:t>
            </a:r>
            <a:r>
              <a:rPr lang="en-US" dirty="0">
                <a:solidFill>
                  <a:srgbClr val="000000"/>
                </a:solidFill>
                <a:latin typeface="Georgia" panose="02040502050405020303" pitchFamily="18" charset="0"/>
              </a:rPr>
              <a:t>Digital Archive of Free Expression </a:t>
            </a:r>
            <a:endParaRPr lang="en-US" dirty="0" smtClean="0">
              <a:solidFill>
                <a:srgbClr val="000000"/>
              </a:solidFill>
              <a:latin typeface="Georgia" panose="02040502050405020303" pitchFamily="18" charset="0"/>
            </a:endParaRPr>
          </a:p>
          <a:p>
            <a:endParaRPr lang="en-US" dirty="0">
              <a:solidFill>
                <a:srgbClr val="000000"/>
              </a:solidFill>
              <a:latin typeface="Georgia" panose="02040502050405020303" pitchFamily="18" charset="0"/>
            </a:endParaRPr>
          </a:p>
          <a:p>
            <a:r>
              <a:rPr lang="en-US" b="1" dirty="0">
                <a:solidFill>
                  <a:srgbClr val="000000"/>
                </a:solidFill>
                <a:latin typeface="Georgia" panose="02040502050405020303" pitchFamily="18" charset="0"/>
              </a:rPr>
              <a:t>Project Description: </a:t>
            </a:r>
            <a:r>
              <a:rPr lang="en-US" dirty="0">
                <a:solidFill>
                  <a:srgbClr val="000000"/>
                </a:solidFill>
                <a:latin typeface="Georgia" panose="02040502050405020303" pitchFamily="18" charset="0"/>
              </a:rPr>
              <a:t>Digitization of 1,200 hours of audio and video recordings gathered </a:t>
            </a:r>
            <a:r>
              <a:rPr lang="en-US" dirty="0">
                <a:latin typeface="Georgia" panose="02040502050405020303" pitchFamily="18" charset="0"/>
              </a:rPr>
              <a:t>from 800 events sponsored by the PEN American Center, documenting the organization's </a:t>
            </a:r>
            <a:r>
              <a:rPr lang="en-US" dirty="0" smtClean="0">
                <a:latin typeface="Georgia" panose="02040502050405020303" pitchFamily="18" charset="0"/>
              </a:rPr>
              <a:t>mission </a:t>
            </a:r>
            <a:r>
              <a:rPr lang="en-US" dirty="0">
                <a:latin typeface="Georgia" panose="02040502050405020303" pitchFamily="18" charset="0"/>
              </a:rPr>
              <a:t>to advance freedom of expression worldwide.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5861" y="484738"/>
            <a:ext cx="700707" cy="744501"/>
          </a:xfrm>
          <a:prstGeom prst="rect">
            <a:avLst/>
          </a:prstGeom>
        </p:spPr>
      </p:pic>
      <p:sp>
        <p:nvSpPr>
          <p:cNvPr id="5" name="TextBox 4"/>
          <p:cNvSpPr txBox="1"/>
          <p:nvPr/>
        </p:nvSpPr>
        <p:spPr>
          <a:xfrm>
            <a:off x="9526568" y="484738"/>
            <a:ext cx="2932180" cy="954107"/>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“’A, Number ONE!”</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143066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619" t="16525" r="23810" b="6720"/>
          <a:stretch/>
        </p:blipFill>
        <p:spPr>
          <a:xfrm>
            <a:off x="300840" y="251537"/>
            <a:ext cx="6884162" cy="5684279"/>
          </a:xfrm>
          <a:prstGeom prst="rect">
            <a:avLst/>
          </a:prstGeom>
        </p:spPr>
      </p:pic>
      <p:sp>
        <p:nvSpPr>
          <p:cNvPr id="3" name="TextBox 2"/>
          <p:cNvSpPr txBox="1"/>
          <p:nvPr/>
        </p:nvSpPr>
        <p:spPr>
          <a:xfrm>
            <a:off x="8197790" y="477908"/>
            <a:ext cx="8001001" cy="954107"/>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“These Little Town Blues </a:t>
            </a:r>
          </a:p>
          <a:p>
            <a:r>
              <a:rPr lang="en-US" sz="2800" b="1" dirty="0" smtClean="0">
                <a:effectLst>
                  <a:outerShdw blurRad="38100" dist="38100" dir="2700000" algn="tl">
                    <a:srgbClr val="000000">
                      <a:alpha val="43137"/>
                    </a:srgbClr>
                  </a:outerShdw>
                </a:effectLst>
              </a:rPr>
              <a:t>are Melting Away!”</a:t>
            </a:r>
            <a:endParaRPr lang="en-US" sz="2800" b="1" dirty="0">
              <a:effectLst>
                <a:outerShdw blurRad="38100" dist="38100" dir="2700000" algn="tl">
                  <a:srgbClr val="000000">
                    <a:alpha val="43137"/>
                  </a:srgbClr>
                </a:outerShdw>
              </a:effectLst>
            </a:endParaRPr>
          </a:p>
        </p:txBody>
      </p:sp>
      <p:sp>
        <p:nvSpPr>
          <p:cNvPr id="4" name="Rectangle 3"/>
          <p:cNvSpPr/>
          <p:nvPr/>
        </p:nvSpPr>
        <p:spPr>
          <a:xfrm>
            <a:off x="7962899" y="1994238"/>
            <a:ext cx="3857625" cy="3139321"/>
          </a:xfrm>
          <a:prstGeom prst="rect">
            <a:avLst/>
          </a:prstGeom>
        </p:spPr>
        <p:txBody>
          <a:bodyPr wrap="square">
            <a:spAutoFit/>
          </a:bodyPr>
          <a:lstStyle/>
          <a:p>
            <a:r>
              <a:rPr lang="en-US" b="1" dirty="0">
                <a:solidFill>
                  <a:srgbClr val="000000"/>
                </a:solidFill>
                <a:latin typeface="Georgia" panose="02040502050405020303" pitchFamily="18" charset="0"/>
              </a:rPr>
              <a:t>Project Title: </a:t>
            </a:r>
            <a:r>
              <a:rPr lang="en-US" dirty="0">
                <a:solidFill>
                  <a:srgbClr val="000000"/>
                </a:solidFill>
                <a:latin typeface="Georgia" panose="02040502050405020303" pitchFamily="18" charset="0"/>
              </a:rPr>
              <a:t>Milosevic Trial Public Archive </a:t>
            </a:r>
            <a:endParaRPr lang="en-US" dirty="0" smtClean="0">
              <a:solidFill>
                <a:srgbClr val="000000"/>
              </a:solidFill>
              <a:latin typeface="Georgia" panose="02040502050405020303" pitchFamily="18" charset="0"/>
            </a:endParaRPr>
          </a:p>
          <a:p>
            <a:endParaRPr lang="en-US" dirty="0">
              <a:solidFill>
                <a:srgbClr val="000000"/>
              </a:solidFill>
              <a:latin typeface="Georgia" panose="02040502050405020303" pitchFamily="18" charset="0"/>
            </a:endParaRPr>
          </a:p>
          <a:p>
            <a:r>
              <a:rPr lang="en-US" b="1" dirty="0">
                <a:solidFill>
                  <a:srgbClr val="000000"/>
                </a:solidFill>
                <a:latin typeface="Georgia" panose="02040502050405020303" pitchFamily="18" charset="0"/>
              </a:rPr>
              <a:t>Project Description: </a:t>
            </a:r>
            <a:r>
              <a:rPr lang="en-US" dirty="0">
                <a:solidFill>
                  <a:srgbClr val="000000"/>
                </a:solidFill>
                <a:latin typeface="Georgia" panose="02040502050405020303" pitchFamily="18" charset="0"/>
              </a:rPr>
              <a:t>Planning for a digital archive of 1,800 hours of streaming and </a:t>
            </a:r>
            <a:r>
              <a:rPr lang="en-US" dirty="0" smtClean="0">
                <a:solidFill>
                  <a:srgbClr val="000000"/>
                </a:solidFill>
                <a:latin typeface="Georgia" panose="02040502050405020303" pitchFamily="18" charset="0"/>
              </a:rPr>
              <a:t>downloadable </a:t>
            </a:r>
            <a:r>
              <a:rPr lang="en-US" dirty="0">
                <a:solidFill>
                  <a:srgbClr val="000000"/>
                </a:solidFill>
                <a:latin typeface="Georgia" panose="02040502050405020303" pitchFamily="18" charset="0"/>
              </a:rPr>
              <a:t>video, expert reports, and complete transcripts of the trial of former Serbian </a:t>
            </a:r>
            <a:r>
              <a:rPr lang="en-US" dirty="0" smtClean="0">
                <a:solidFill>
                  <a:srgbClr val="000000"/>
                </a:solidFill>
                <a:latin typeface="Georgia" panose="02040502050405020303" pitchFamily="18" charset="0"/>
              </a:rPr>
              <a:t>President </a:t>
            </a:r>
            <a:r>
              <a:rPr lang="en-US" dirty="0">
                <a:solidFill>
                  <a:srgbClr val="000000"/>
                </a:solidFill>
                <a:latin typeface="Georgia" panose="02040502050405020303" pitchFamily="18" charset="0"/>
              </a:rPr>
              <a:t>Slobodan Milosevic at the United Nations war crimes court in the Hague.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486" y="560612"/>
            <a:ext cx="742304" cy="788698"/>
          </a:xfrm>
          <a:prstGeom prst="rect">
            <a:avLst/>
          </a:prstGeom>
        </p:spPr>
      </p:pic>
    </p:spTree>
    <p:extLst>
      <p:ext uri="{BB962C8B-B14F-4D97-AF65-F5344CB8AC3E}">
        <p14:creationId xmlns:p14="http://schemas.microsoft.com/office/powerpoint/2010/main" val="8284998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552" y="1400692"/>
            <a:ext cx="8666205" cy="3354765"/>
          </a:xfrm>
          <a:prstGeom prst="rect">
            <a:avLst/>
          </a:prstGeom>
        </p:spPr>
        <p:txBody>
          <a:bodyPr wrap="square">
            <a:spAutoFit/>
          </a:bodyPr>
          <a:lstStyle/>
          <a:p>
            <a:pPr lvl="2" fontAlgn="base">
              <a:spcBef>
                <a:spcPct val="0"/>
              </a:spcBef>
              <a:spcAft>
                <a:spcPts val="1200"/>
              </a:spcAft>
            </a:pPr>
            <a:r>
              <a:rPr lang="en-US" dirty="0" smtClean="0">
                <a:solidFill>
                  <a:srgbClr val="000000"/>
                </a:solidFill>
              </a:rPr>
              <a:t>Tier I: Up to $75,000 for up to 2 years</a:t>
            </a:r>
          </a:p>
          <a:p>
            <a:pPr marL="1714500" lvl="3" indent="-342900" fontAlgn="base">
              <a:spcBef>
                <a:spcPct val="0"/>
              </a:spcBef>
              <a:spcAft>
                <a:spcPts val="1200"/>
              </a:spcAft>
              <a:buFont typeface="Arial" panose="020B0604020202020204" pitchFamily="34" charset="0"/>
              <a:buChar char="•"/>
            </a:pPr>
            <a:r>
              <a:rPr lang="en-US" dirty="0">
                <a:solidFill>
                  <a:srgbClr val="000000"/>
                </a:solidFill>
              </a:rPr>
              <a:t>P</a:t>
            </a:r>
            <a:r>
              <a:rPr lang="en-US" dirty="0" smtClean="0">
                <a:solidFill>
                  <a:srgbClr val="000000"/>
                </a:solidFill>
              </a:rPr>
              <a:t>lanning </a:t>
            </a:r>
            <a:r>
              <a:rPr lang="en-US" dirty="0">
                <a:solidFill>
                  <a:srgbClr val="000000"/>
                </a:solidFill>
              </a:rPr>
              <a:t>and preliminary work for large-scale research and development projects; and</a:t>
            </a:r>
          </a:p>
          <a:p>
            <a:pPr marL="1714500" lvl="3" indent="-342900" fontAlgn="base">
              <a:spcBef>
                <a:spcPct val="0"/>
              </a:spcBef>
              <a:spcAft>
                <a:spcPts val="1200"/>
              </a:spcAft>
              <a:buFont typeface="Arial" panose="020B0604020202020204" pitchFamily="34" charset="0"/>
              <a:buChar char="•"/>
            </a:pPr>
            <a:r>
              <a:rPr lang="en-US" dirty="0">
                <a:solidFill>
                  <a:srgbClr val="000000"/>
                </a:solidFill>
              </a:rPr>
              <a:t>S</a:t>
            </a:r>
            <a:r>
              <a:rPr lang="en-US" dirty="0" smtClean="0">
                <a:solidFill>
                  <a:srgbClr val="000000"/>
                </a:solidFill>
              </a:rPr>
              <a:t>tand-alone </a:t>
            </a:r>
            <a:r>
              <a:rPr lang="en-US" dirty="0">
                <a:solidFill>
                  <a:srgbClr val="000000"/>
                </a:solidFill>
              </a:rPr>
              <a:t>basic research projects, such as case studies, experiments, or the development of iterative </a:t>
            </a:r>
            <a:r>
              <a:rPr lang="en-US" dirty="0" smtClean="0">
                <a:solidFill>
                  <a:srgbClr val="000000"/>
                </a:solidFill>
              </a:rPr>
              <a:t>tools</a:t>
            </a:r>
          </a:p>
          <a:p>
            <a:pPr lvl="2" fontAlgn="base">
              <a:spcBef>
                <a:spcPct val="0"/>
              </a:spcBef>
              <a:spcAft>
                <a:spcPts val="1200"/>
              </a:spcAft>
            </a:pPr>
            <a:r>
              <a:rPr lang="en-US" dirty="0" smtClean="0">
                <a:solidFill>
                  <a:srgbClr val="000000"/>
                </a:solidFill>
              </a:rPr>
              <a:t>Tier II: Up to $350,000 for up to 3 years</a:t>
            </a:r>
          </a:p>
          <a:p>
            <a:pPr marL="1714500" lvl="3" indent="-342900" fontAlgn="base">
              <a:spcBef>
                <a:spcPct val="0"/>
              </a:spcBef>
              <a:spcAft>
                <a:spcPts val="1200"/>
              </a:spcAft>
              <a:buFont typeface="Arial" panose="020B0604020202020204" pitchFamily="34" charset="0"/>
              <a:buChar char="•"/>
            </a:pPr>
            <a:r>
              <a:rPr lang="en-US" dirty="0" smtClean="0">
                <a:solidFill>
                  <a:srgbClr val="000000"/>
                </a:solidFill>
              </a:rPr>
              <a:t>Development </a:t>
            </a:r>
            <a:r>
              <a:rPr lang="en-US" dirty="0">
                <a:solidFill>
                  <a:srgbClr val="000000"/>
                </a:solidFill>
              </a:rPr>
              <a:t>of standards, practices, methodologies, or workflows for preserving and creating access to humanities collections; and</a:t>
            </a:r>
          </a:p>
          <a:p>
            <a:pPr marL="1714500" lvl="3" indent="-342900" fontAlgn="base">
              <a:spcBef>
                <a:spcPct val="0"/>
              </a:spcBef>
              <a:spcAft>
                <a:spcPts val="1200"/>
              </a:spcAft>
              <a:buFont typeface="Arial" panose="020B0604020202020204" pitchFamily="34" charset="0"/>
              <a:buChar char="•"/>
            </a:pPr>
            <a:r>
              <a:rPr lang="en-US" dirty="0">
                <a:solidFill>
                  <a:srgbClr val="000000"/>
                </a:solidFill>
              </a:rPr>
              <a:t>A</a:t>
            </a:r>
            <a:r>
              <a:rPr lang="en-US" dirty="0" smtClean="0">
                <a:solidFill>
                  <a:srgbClr val="000000"/>
                </a:solidFill>
              </a:rPr>
              <a:t>pplied research</a:t>
            </a:r>
            <a:endParaRPr lang="en-US" dirty="0">
              <a:solidFill>
                <a:srgbClr val="000000"/>
              </a:solidFill>
            </a:endParaRPr>
          </a:p>
        </p:txBody>
      </p:sp>
      <p:sp>
        <p:nvSpPr>
          <p:cNvPr id="4" name="Rectangle 2"/>
          <p:cNvSpPr txBox="1">
            <a:spLocks noChangeArrowheads="1"/>
          </p:cNvSpPr>
          <p:nvPr/>
        </p:nvSpPr>
        <p:spPr bwMode="auto">
          <a:xfrm>
            <a:off x="1944508" y="0"/>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eorgia" pitchFamily="18" charset="0"/>
              </a:defRPr>
            </a:lvl2pPr>
            <a:lvl3pPr algn="ctr" rtl="0" eaLnBrk="0" fontAlgn="base" hangingPunct="0">
              <a:spcBef>
                <a:spcPct val="0"/>
              </a:spcBef>
              <a:spcAft>
                <a:spcPct val="0"/>
              </a:spcAft>
              <a:defRPr sz="4400">
                <a:solidFill>
                  <a:schemeClr val="tx2"/>
                </a:solidFill>
                <a:latin typeface="Georgia" pitchFamily="18" charset="0"/>
              </a:defRPr>
            </a:lvl3pPr>
            <a:lvl4pPr algn="ctr" rtl="0" eaLnBrk="0" fontAlgn="base" hangingPunct="0">
              <a:spcBef>
                <a:spcPct val="0"/>
              </a:spcBef>
              <a:spcAft>
                <a:spcPct val="0"/>
              </a:spcAft>
              <a:defRPr sz="4400">
                <a:solidFill>
                  <a:schemeClr val="tx2"/>
                </a:solidFill>
                <a:latin typeface="Georgia" pitchFamily="18" charset="0"/>
              </a:defRPr>
            </a:lvl4pPr>
            <a:lvl5pPr algn="ctr" rtl="0" eaLnBrk="0" fontAlgn="base" hangingPunct="0">
              <a:spcBef>
                <a:spcPct val="0"/>
              </a:spcBef>
              <a:spcAft>
                <a:spcPct val="0"/>
              </a:spcAft>
              <a:defRPr sz="4400">
                <a:solidFill>
                  <a:schemeClr val="tx2"/>
                </a:solidFill>
                <a:latin typeface="Georgia" pitchFamily="18" charset="0"/>
              </a:defRPr>
            </a:lvl5pPr>
            <a:lvl6pPr marL="457200" algn="ctr" rtl="0" fontAlgn="base">
              <a:spcBef>
                <a:spcPct val="0"/>
              </a:spcBef>
              <a:spcAft>
                <a:spcPct val="0"/>
              </a:spcAft>
              <a:defRPr sz="4400">
                <a:solidFill>
                  <a:schemeClr val="tx2"/>
                </a:solidFill>
                <a:latin typeface="Georgia" pitchFamily="18" charset="0"/>
              </a:defRPr>
            </a:lvl6pPr>
            <a:lvl7pPr marL="914400" algn="ctr" rtl="0" fontAlgn="base">
              <a:spcBef>
                <a:spcPct val="0"/>
              </a:spcBef>
              <a:spcAft>
                <a:spcPct val="0"/>
              </a:spcAft>
              <a:defRPr sz="4400">
                <a:solidFill>
                  <a:schemeClr val="tx2"/>
                </a:solidFill>
                <a:latin typeface="Georgia" pitchFamily="18" charset="0"/>
              </a:defRPr>
            </a:lvl7pPr>
            <a:lvl8pPr marL="1371600" algn="ctr" rtl="0" fontAlgn="base">
              <a:spcBef>
                <a:spcPct val="0"/>
              </a:spcBef>
              <a:spcAft>
                <a:spcPct val="0"/>
              </a:spcAft>
              <a:defRPr sz="4400">
                <a:solidFill>
                  <a:schemeClr val="tx2"/>
                </a:solidFill>
                <a:latin typeface="Georgia" pitchFamily="18" charset="0"/>
              </a:defRPr>
            </a:lvl8pPr>
            <a:lvl9pPr marL="1828800" algn="ctr" rtl="0" fontAlgn="base">
              <a:spcBef>
                <a:spcPct val="0"/>
              </a:spcBef>
              <a:spcAft>
                <a:spcPct val="0"/>
              </a:spcAft>
              <a:defRPr sz="4400">
                <a:solidFill>
                  <a:schemeClr val="tx2"/>
                </a:solidFill>
                <a:latin typeface="Georgia" pitchFamily="18" charset="0"/>
              </a:defRPr>
            </a:lvl9pPr>
          </a:lstStyle>
          <a:p>
            <a:pPr eaLnBrk="1" hangingPunct="1"/>
            <a:r>
              <a:rPr lang="en-US" sz="3600" b="1" kern="0" dirty="0">
                <a:solidFill>
                  <a:srgbClr val="000000"/>
                </a:solidFill>
                <a:effectLst>
                  <a:outerShdw blurRad="38100" dist="38100" dir="2700000" algn="tl">
                    <a:srgbClr val="000000">
                      <a:alpha val="43137"/>
                    </a:srgbClr>
                  </a:outerShdw>
                </a:effectLst>
              </a:rPr>
              <a:t>Research and Development</a:t>
            </a:r>
          </a:p>
        </p:txBody>
      </p:sp>
      <p:sp>
        <p:nvSpPr>
          <p:cNvPr id="5" name="Rectangle 4"/>
          <p:cNvSpPr/>
          <p:nvPr/>
        </p:nvSpPr>
        <p:spPr>
          <a:xfrm>
            <a:off x="8343900" y="1050325"/>
            <a:ext cx="3848100" cy="5956759"/>
          </a:xfrm>
          <a:prstGeom prst="rect">
            <a:avLst/>
          </a:prstGeom>
        </p:spPr>
        <p:txBody>
          <a:bodyPr wrap="square">
            <a:spAutoFit/>
          </a:bodyPr>
          <a:lstStyle/>
          <a:p>
            <a:pPr marL="545465" marR="0">
              <a:lnSpc>
                <a:spcPct val="103000"/>
              </a:lnSpc>
              <a:spcBef>
                <a:spcPts val="0"/>
              </a:spcBef>
              <a:spcAft>
                <a:spcPts val="20"/>
              </a:spcAft>
            </a:pPr>
            <a:r>
              <a:rPr lang="en-US" sz="1600" b="1" i="1" dirty="0"/>
              <a:t>Research Fields and </a:t>
            </a:r>
            <a:r>
              <a:rPr lang="en-US" sz="1600" b="1" i="1" dirty="0" smtClean="0"/>
              <a:t>Topics</a:t>
            </a:r>
          </a:p>
          <a:p>
            <a:pPr marL="545465" marR="0">
              <a:lnSpc>
                <a:spcPct val="103000"/>
              </a:lnSpc>
              <a:spcBef>
                <a:spcPts val="0"/>
              </a:spcBef>
              <a:spcAft>
                <a:spcPts val="20"/>
              </a:spcAft>
            </a:pPr>
            <a:endParaRPr lang="en-US" sz="1600" b="1" i="1" dirty="0"/>
          </a:p>
          <a:p>
            <a:pPr marL="342900" marR="0" lvl="0" indent="-342900">
              <a:lnSpc>
                <a:spcPct val="103000"/>
              </a:lnSpc>
              <a:spcBef>
                <a:spcPts val="0"/>
              </a:spcBef>
              <a:spcAft>
                <a:spcPts val="20"/>
              </a:spcAft>
              <a:buFont typeface="Symbol" panose="05050102010706020507" pitchFamily="18" charset="2"/>
              <a:buChar char=""/>
            </a:pPr>
            <a:r>
              <a:rPr lang="en-US" sz="1600" dirty="0"/>
              <a:t>accessibility for the disabled</a:t>
            </a:r>
          </a:p>
          <a:p>
            <a:pPr marL="342900" marR="0" lvl="0" indent="-342900">
              <a:lnSpc>
                <a:spcPct val="103000"/>
              </a:lnSpc>
              <a:spcBef>
                <a:spcPts val="0"/>
              </a:spcBef>
              <a:spcAft>
                <a:spcPts val="20"/>
              </a:spcAft>
              <a:buFont typeface="Symbol" panose="05050102010706020507" pitchFamily="18" charset="2"/>
              <a:buChar char=""/>
            </a:pPr>
            <a:r>
              <a:rPr lang="en-US" sz="1600" dirty="0"/>
              <a:t>appraisal and selection</a:t>
            </a:r>
          </a:p>
          <a:p>
            <a:pPr marL="342900" marR="0" lvl="0" indent="-342900">
              <a:lnSpc>
                <a:spcPct val="103000"/>
              </a:lnSpc>
              <a:spcBef>
                <a:spcPts val="0"/>
              </a:spcBef>
              <a:spcAft>
                <a:spcPts val="20"/>
              </a:spcAft>
              <a:buFont typeface="Symbol" panose="05050102010706020507" pitchFamily="18" charset="2"/>
              <a:buChar char=""/>
            </a:pPr>
            <a:r>
              <a:rPr lang="en-US" sz="1600" dirty="0"/>
              <a:t>cataloging and description</a:t>
            </a:r>
          </a:p>
          <a:p>
            <a:pPr marL="342900" marR="0" lvl="0" indent="-342900">
              <a:lnSpc>
                <a:spcPct val="103000"/>
              </a:lnSpc>
              <a:spcBef>
                <a:spcPts val="0"/>
              </a:spcBef>
              <a:spcAft>
                <a:spcPts val="20"/>
              </a:spcAft>
              <a:buFont typeface="Symbol" panose="05050102010706020507" pitchFamily="18" charset="2"/>
              <a:buChar char=""/>
            </a:pPr>
            <a:r>
              <a:rPr lang="en-US" sz="1600" dirty="0"/>
              <a:t>digital forensics</a:t>
            </a:r>
          </a:p>
          <a:p>
            <a:pPr marL="342900" marR="0" lvl="0" indent="-342900">
              <a:lnSpc>
                <a:spcPct val="103000"/>
              </a:lnSpc>
              <a:spcBef>
                <a:spcPts val="0"/>
              </a:spcBef>
              <a:spcAft>
                <a:spcPts val="20"/>
              </a:spcAft>
              <a:buFont typeface="Symbol" panose="05050102010706020507" pitchFamily="18" charset="2"/>
              <a:buChar char=""/>
            </a:pPr>
            <a:r>
              <a:rPr lang="en-US" sz="1600" dirty="0"/>
              <a:t>digital preservation</a:t>
            </a:r>
          </a:p>
          <a:p>
            <a:pPr marL="342900" marR="0" lvl="0" indent="-342900">
              <a:lnSpc>
                <a:spcPct val="103000"/>
              </a:lnSpc>
              <a:spcBef>
                <a:spcPts val="0"/>
              </a:spcBef>
              <a:spcAft>
                <a:spcPts val="20"/>
              </a:spcAft>
              <a:buFont typeface="Symbol" panose="05050102010706020507" pitchFamily="18" charset="2"/>
              <a:buChar char=""/>
            </a:pPr>
            <a:r>
              <a:rPr lang="en-US" sz="1600" dirty="0"/>
              <a:t>disaster preparedness and emergency response</a:t>
            </a:r>
          </a:p>
          <a:p>
            <a:pPr marL="342900" marR="0" lvl="0" indent="-342900">
              <a:lnSpc>
                <a:spcPct val="103000"/>
              </a:lnSpc>
              <a:spcBef>
                <a:spcPts val="0"/>
              </a:spcBef>
              <a:spcAft>
                <a:spcPts val="20"/>
              </a:spcAft>
              <a:buFont typeface="Symbol" panose="05050102010706020507" pitchFamily="18" charset="2"/>
              <a:buChar char=""/>
            </a:pPr>
            <a:r>
              <a:rPr lang="en-US" sz="1600" dirty="0"/>
              <a:t>humanities research data management and curation</a:t>
            </a:r>
          </a:p>
          <a:p>
            <a:pPr marL="342900" marR="0" lvl="0" indent="-342900">
              <a:lnSpc>
                <a:spcPct val="103000"/>
              </a:lnSpc>
              <a:spcBef>
                <a:spcPts val="0"/>
              </a:spcBef>
              <a:spcAft>
                <a:spcPts val="20"/>
              </a:spcAft>
              <a:buFont typeface="Symbol" panose="05050102010706020507" pitchFamily="18" charset="2"/>
              <a:buChar char=""/>
            </a:pPr>
            <a:r>
              <a:rPr lang="en-US" sz="1600" dirty="0"/>
              <a:t>indigenous cultural heritage practices</a:t>
            </a:r>
          </a:p>
          <a:p>
            <a:pPr marL="342900" marR="0" lvl="0" indent="-342900">
              <a:lnSpc>
                <a:spcPct val="103000"/>
              </a:lnSpc>
              <a:spcBef>
                <a:spcPts val="0"/>
              </a:spcBef>
              <a:spcAft>
                <a:spcPts val="20"/>
              </a:spcAft>
              <a:buFont typeface="Symbol" panose="05050102010706020507" pitchFamily="18" charset="2"/>
              <a:buChar char=""/>
            </a:pPr>
            <a:r>
              <a:rPr lang="en-US" sz="1600" dirty="0"/>
              <a:t>knowledge organization</a:t>
            </a:r>
          </a:p>
          <a:p>
            <a:pPr marL="342900" marR="0" lvl="0" indent="-342900">
              <a:lnSpc>
                <a:spcPct val="103000"/>
              </a:lnSpc>
              <a:spcBef>
                <a:spcPts val="0"/>
              </a:spcBef>
              <a:spcAft>
                <a:spcPts val="20"/>
              </a:spcAft>
              <a:buFont typeface="Symbol" panose="05050102010706020507" pitchFamily="18" charset="2"/>
              <a:buChar char=""/>
            </a:pPr>
            <a:r>
              <a:rPr lang="en-US" sz="1600" dirty="0"/>
              <a:t>linked open data</a:t>
            </a:r>
          </a:p>
          <a:p>
            <a:pPr marL="342900" marR="0" lvl="0" indent="-342900">
              <a:lnSpc>
                <a:spcPct val="103000"/>
              </a:lnSpc>
              <a:spcBef>
                <a:spcPts val="0"/>
              </a:spcBef>
              <a:spcAft>
                <a:spcPts val="20"/>
              </a:spcAft>
              <a:buFont typeface="Symbol" panose="05050102010706020507" pitchFamily="18" charset="2"/>
              <a:buChar char=""/>
            </a:pPr>
            <a:r>
              <a:rPr lang="en-US" sz="1600" dirty="0"/>
              <a:t>material analysis</a:t>
            </a:r>
          </a:p>
          <a:p>
            <a:pPr marL="342900" marR="0" lvl="0" indent="-342900">
              <a:lnSpc>
                <a:spcPct val="103000"/>
              </a:lnSpc>
              <a:spcBef>
                <a:spcPts val="0"/>
              </a:spcBef>
              <a:spcAft>
                <a:spcPts val="20"/>
              </a:spcAft>
              <a:buFont typeface="Symbol" panose="05050102010706020507" pitchFamily="18" charset="2"/>
              <a:buChar char=""/>
            </a:pPr>
            <a:r>
              <a:rPr lang="en-US" sz="1600" dirty="0"/>
              <a:t>metrics for evaluating use of humanities materials</a:t>
            </a:r>
          </a:p>
          <a:p>
            <a:pPr marL="342900" marR="0" lvl="0" indent="-342900">
              <a:lnSpc>
                <a:spcPct val="103000"/>
              </a:lnSpc>
              <a:spcBef>
                <a:spcPts val="0"/>
              </a:spcBef>
              <a:spcAft>
                <a:spcPts val="20"/>
              </a:spcAft>
              <a:buFont typeface="Symbol" panose="05050102010706020507" pitchFamily="18" charset="2"/>
              <a:buChar char=""/>
            </a:pPr>
            <a:r>
              <a:rPr lang="en-US" sz="1600" dirty="0"/>
              <a:t>preventive conservation</a:t>
            </a:r>
          </a:p>
          <a:p>
            <a:pPr marL="342900" marR="0" lvl="0" indent="-342900">
              <a:lnSpc>
                <a:spcPct val="103000"/>
              </a:lnSpc>
              <a:spcBef>
                <a:spcPts val="0"/>
              </a:spcBef>
              <a:spcAft>
                <a:spcPts val="20"/>
              </a:spcAft>
              <a:buFont typeface="Symbol" panose="05050102010706020507" pitchFamily="18" charset="2"/>
              <a:buChar char=""/>
            </a:pPr>
            <a:r>
              <a:rPr lang="en-US" sz="1600" dirty="0"/>
              <a:t>textual encoding</a:t>
            </a:r>
          </a:p>
          <a:p>
            <a:pPr marL="342900" marR="0" lvl="0" indent="-342900">
              <a:lnSpc>
                <a:spcPct val="103000"/>
              </a:lnSpc>
              <a:spcBef>
                <a:spcPts val="0"/>
              </a:spcBef>
              <a:spcAft>
                <a:spcPts val="20"/>
              </a:spcAft>
              <a:buFont typeface="Symbol" panose="05050102010706020507" pitchFamily="18" charset="2"/>
              <a:buChar char=""/>
            </a:pPr>
            <a:r>
              <a:rPr lang="en-US" sz="1600" dirty="0"/>
              <a:t>visualization</a:t>
            </a:r>
          </a:p>
          <a:p>
            <a:pPr marL="457200" marR="0">
              <a:lnSpc>
                <a:spcPct val="103000"/>
              </a:lnSpc>
              <a:spcBef>
                <a:spcPts val="0"/>
              </a:spcBef>
              <a:spcAft>
                <a:spcPts val="20"/>
              </a:spcAft>
            </a:pPr>
            <a:r>
              <a:rPr lang="en-US" sz="1600" dirty="0"/>
              <a:t> </a:t>
            </a:r>
          </a:p>
          <a:p>
            <a:pPr marL="457200" marR="0">
              <a:lnSpc>
                <a:spcPct val="103000"/>
              </a:lnSpc>
              <a:spcBef>
                <a:spcPts val="0"/>
              </a:spcBef>
              <a:spcAft>
                <a:spcPts val="20"/>
              </a:spcAft>
            </a:pPr>
            <a:r>
              <a:rPr lang="en-US" dirty="0"/>
              <a:t> </a:t>
            </a:r>
            <a:endParaRPr lang="en-US" dirty="0">
              <a:latin typeface="Calibri" panose="020F050202020403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029" y="4521886"/>
            <a:ext cx="2489244" cy="1659495"/>
          </a:xfrm>
          <a:prstGeom prst="rect">
            <a:avLst/>
          </a:prstGeom>
        </p:spPr>
      </p:pic>
    </p:spTree>
    <p:extLst>
      <p:ext uri="{BB962C8B-B14F-4D97-AF65-F5344CB8AC3E}">
        <p14:creationId xmlns:p14="http://schemas.microsoft.com/office/powerpoint/2010/main" val="33114232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933" t="13900" r="42770" b="4590"/>
          <a:stretch/>
        </p:blipFill>
        <p:spPr>
          <a:xfrm>
            <a:off x="2390774" y="316230"/>
            <a:ext cx="6505575" cy="5814638"/>
          </a:xfrm>
          <a:prstGeom prst="rect">
            <a:avLst/>
          </a:prstGeom>
        </p:spPr>
      </p:pic>
    </p:spTree>
    <p:extLst>
      <p:ext uri="{BB962C8B-B14F-4D97-AF65-F5344CB8AC3E}">
        <p14:creationId xmlns:p14="http://schemas.microsoft.com/office/powerpoint/2010/main" val="1565468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402629" y="970554"/>
            <a:ext cx="5105400" cy="410395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en-US" sz="2400" dirty="0"/>
          </a:p>
          <a:p>
            <a:pPr lvl="1"/>
            <a:endParaRPr lang="en-US" sz="2400" dirty="0"/>
          </a:p>
          <a:p>
            <a:pPr lvl="1"/>
            <a:r>
              <a:rPr lang="en-US" sz="2000" dirty="0"/>
              <a:t>Supports programs that meet national or regional educational needs of cultural heritage preservation for early- and mid-career, including Master’s degree programs and workshops.</a:t>
            </a:r>
          </a:p>
          <a:p>
            <a:pPr lvl="1"/>
            <a:endParaRPr lang="en-US" sz="2400" dirty="0" smtClean="0"/>
          </a:p>
          <a:p>
            <a:pPr lvl="1"/>
            <a:endParaRPr lang="en-US" sz="2400" dirty="0"/>
          </a:p>
          <a:p>
            <a:pPr lvl="1"/>
            <a:r>
              <a:rPr lang="en-US" sz="2000" dirty="0"/>
              <a:t>Deadline: </a:t>
            </a:r>
            <a:r>
              <a:rPr lang="en-US" sz="2000" i="1" dirty="0"/>
              <a:t>May 5, 2015</a:t>
            </a:r>
          </a:p>
          <a:p>
            <a:pPr lvl="1"/>
            <a:endParaRPr lang="en-US" sz="2400" dirty="0"/>
          </a:p>
          <a:p>
            <a:endParaRPr lang="en-US" sz="2800" dirty="0"/>
          </a:p>
          <a:p>
            <a:pPr marL="0" indent="0">
              <a:buNone/>
            </a:pPr>
            <a:endParaRPr lang="en-US" sz="2800" u="sng" dirty="0"/>
          </a:p>
        </p:txBody>
      </p:sp>
      <p:sp>
        <p:nvSpPr>
          <p:cNvPr id="3" name="Title 2"/>
          <p:cNvSpPr>
            <a:spLocks noGrp="1"/>
          </p:cNvSpPr>
          <p:nvPr>
            <p:ph type="title" idx="4294967295"/>
          </p:nvPr>
        </p:nvSpPr>
        <p:spPr>
          <a:xfrm>
            <a:off x="3764692" y="0"/>
            <a:ext cx="8229600" cy="1143000"/>
          </a:xfrm>
        </p:spPr>
        <p:txBody>
          <a:bodyPr>
            <a:normAutofit/>
          </a:bodyPr>
          <a:lstStyle/>
          <a:p>
            <a:r>
              <a:rPr lang="en-US" sz="3600" b="1" dirty="0" smtClean="0">
                <a:effectLst>
                  <a:outerShdw blurRad="38100" dist="38100" dir="2700000" algn="tl">
                    <a:srgbClr val="000000">
                      <a:alpha val="43137"/>
                    </a:srgbClr>
                  </a:outerShdw>
                </a:effectLst>
              </a:rPr>
              <a:t>Education and Training</a:t>
            </a:r>
            <a:endParaRPr lang="en-US" sz="3600" b="1"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629" y="1887102"/>
            <a:ext cx="4249874" cy="3187406"/>
          </a:xfrm>
          <a:prstGeom prst="rect">
            <a:avLst/>
          </a:prstGeom>
        </p:spPr>
      </p:pic>
    </p:spTree>
    <p:extLst>
      <p:ext uri="{BB962C8B-B14F-4D97-AF65-F5344CB8AC3E}">
        <p14:creationId xmlns:p14="http://schemas.microsoft.com/office/powerpoint/2010/main" val="3489389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159" t="22734" r="25555" b="4463"/>
          <a:stretch/>
        </p:blipFill>
        <p:spPr>
          <a:xfrm>
            <a:off x="85544" y="420129"/>
            <a:ext cx="6852089" cy="5693524"/>
          </a:xfrm>
          <a:prstGeom prst="rect">
            <a:avLst/>
          </a:prstGeom>
        </p:spPr>
      </p:pic>
      <p:pic>
        <p:nvPicPr>
          <p:cNvPr id="3" name="Picture 2"/>
          <p:cNvPicPr>
            <a:picLocks noChangeAspect="1"/>
          </p:cNvPicPr>
          <p:nvPr/>
        </p:nvPicPr>
        <p:blipFill rotWithShape="1">
          <a:blip r:embed="rId3"/>
          <a:srcRect l="23536" t="16575" r="24403" b="18761"/>
          <a:stretch/>
        </p:blipFill>
        <p:spPr>
          <a:xfrm>
            <a:off x="7232822" y="1467451"/>
            <a:ext cx="4751093" cy="3720096"/>
          </a:xfrm>
          <a:prstGeom prst="rect">
            <a:avLst/>
          </a:prstGeom>
        </p:spPr>
      </p:pic>
    </p:spTree>
    <p:extLst>
      <p:ext uri="{BB962C8B-B14F-4D97-AF65-F5344CB8AC3E}">
        <p14:creationId xmlns:p14="http://schemas.microsoft.com/office/powerpoint/2010/main" val="5909286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1449860" y="188484"/>
            <a:ext cx="10058400" cy="947737"/>
          </a:xfrm>
        </p:spPr>
        <p:txBody>
          <a:bodyPr>
            <a:normAutofit/>
          </a:bodyPr>
          <a:lstStyle/>
          <a:p>
            <a:pPr eaLnBrk="1" hangingPunct="1">
              <a:defRPr/>
            </a:pPr>
            <a:r>
              <a:rPr lang="en-US" sz="3600" b="1" dirty="0">
                <a:effectLst>
                  <a:outerShdw blurRad="38100" dist="38100" dir="2700000" algn="tl">
                    <a:srgbClr val="000000">
                      <a:alpha val="43137"/>
                    </a:srgbClr>
                  </a:outerShdw>
                </a:effectLst>
              </a:rPr>
              <a:t>Preservation Assistance </a:t>
            </a:r>
            <a:r>
              <a:rPr lang="en-US" sz="3600" b="1" dirty="0" smtClean="0">
                <a:effectLst>
                  <a:outerShdw blurRad="38100" dist="38100" dir="2700000" algn="tl">
                    <a:srgbClr val="000000">
                      <a:alpha val="43137"/>
                    </a:srgbClr>
                  </a:outerShdw>
                </a:effectLst>
              </a:rPr>
              <a:t>Grants </a:t>
            </a:r>
            <a:r>
              <a:rPr lang="en-US" sz="3600" b="1" dirty="0">
                <a:effectLst>
                  <a:outerShdw blurRad="38100" dist="38100" dir="2700000" algn="tl">
                    <a:srgbClr val="000000">
                      <a:alpha val="43137"/>
                    </a:srgbClr>
                  </a:outerShdw>
                </a:effectLst>
              </a:rPr>
              <a:t>for Smaller </a:t>
            </a:r>
            <a:r>
              <a:rPr lang="en-US" sz="3600" b="1" dirty="0" smtClean="0">
                <a:effectLst>
                  <a:outerShdw blurRad="38100" dist="38100" dir="2700000" algn="tl">
                    <a:srgbClr val="000000">
                      <a:alpha val="43137"/>
                    </a:srgbClr>
                  </a:outerShdw>
                </a:effectLst>
              </a:rPr>
              <a:t>Institutions </a:t>
            </a:r>
            <a:endParaRPr lang="en-US" sz="3600" b="1" dirty="0">
              <a:effectLst>
                <a:outerShdw blurRad="38100" dist="38100" dir="2700000" algn="tl">
                  <a:srgbClr val="000000">
                    <a:alpha val="43137"/>
                  </a:srgbClr>
                </a:outerShdw>
              </a:effectLst>
            </a:endParaRPr>
          </a:p>
        </p:txBody>
      </p:sp>
      <p:sp>
        <p:nvSpPr>
          <p:cNvPr id="9219" name="Rectangle 3"/>
          <p:cNvSpPr>
            <a:spLocks noGrp="1" noChangeArrowheads="1"/>
          </p:cNvSpPr>
          <p:nvPr>
            <p:ph idx="4294967295"/>
          </p:nvPr>
        </p:nvSpPr>
        <p:spPr>
          <a:xfrm>
            <a:off x="362466" y="1136221"/>
            <a:ext cx="6573793" cy="4702690"/>
          </a:xfrm>
        </p:spPr>
        <p:txBody>
          <a:bodyPr>
            <a:normAutofit/>
          </a:bodyPr>
          <a:lstStyle/>
          <a:p>
            <a:pPr eaLnBrk="1" hangingPunct="1">
              <a:lnSpc>
                <a:spcPct val="80000"/>
              </a:lnSpc>
              <a:buFontTx/>
              <a:buNone/>
            </a:pPr>
            <a:endParaRPr lang="en-US" altLang="en-US" sz="1900" b="1" dirty="0"/>
          </a:p>
          <a:p>
            <a:pPr eaLnBrk="1" hangingPunct="1">
              <a:lnSpc>
                <a:spcPct val="80000"/>
              </a:lnSpc>
              <a:buFontTx/>
              <a:buNone/>
            </a:pPr>
            <a:r>
              <a:rPr lang="en-US" altLang="en-US" dirty="0" smtClean="0"/>
              <a:t>Eligible </a:t>
            </a:r>
            <a:r>
              <a:rPr lang="en-US" altLang="en-US" dirty="0"/>
              <a:t>activities include:</a:t>
            </a:r>
          </a:p>
          <a:p>
            <a:pPr eaLnBrk="1" hangingPunct="1">
              <a:lnSpc>
                <a:spcPct val="80000"/>
              </a:lnSpc>
            </a:pPr>
            <a:endParaRPr lang="en-US" altLang="en-US" dirty="0"/>
          </a:p>
          <a:p>
            <a:pPr>
              <a:lnSpc>
                <a:spcPct val="80000"/>
              </a:lnSpc>
              <a:buFont typeface="Wingdings" panose="05000000000000000000" pitchFamily="2" charset="2"/>
              <a:buChar char="Ø"/>
            </a:pPr>
            <a:r>
              <a:rPr lang="en-US" altLang="en-US" dirty="0"/>
              <a:t>General preservation assessments and long-range planning  </a:t>
            </a:r>
            <a:endParaRPr lang="en-US" altLang="en-US" dirty="0" smtClean="0"/>
          </a:p>
          <a:p>
            <a:pPr>
              <a:lnSpc>
                <a:spcPct val="80000"/>
              </a:lnSpc>
              <a:buFont typeface="Wingdings" panose="05000000000000000000" pitchFamily="2" charset="2"/>
              <a:buChar char="Ø"/>
            </a:pPr>
            <a:r>
              <a:rPr lang="en-US" altLang="en-US" dirty="0" smtClean="0"/>
              <a:t>Consultations </a:t>
            </a:r>
            <a:r>
              <a:rPr lang="en-US" altLang="en-US" dirty="0"/>
              <a:t>with professionals to address a specific preservation need </a:t>
            </a:r>
            <a:endParaRPr lang="en-US" altLang="en-US" dirty="0" smtClean="0"/>
          </a:p>
          <a:p>
            <a:pPr>
              <a:lnSpc>
                <a:spcPct val="80000"/>
              </a:lnSpc>
              <a:buFont typeface="Wingdings" panose="05000000000000000000" pitchFamily="2" charset="2"/>
              <a:buChar char="Ø"/>
            </a:pPr>
            <a:r>
              <a:rPr lang="en-US" altLang="en-US" dirty="0" smtClean="0"/>
              <a:t>Purchase </a:t>
            </a:r>
            <a:r>
              <a:rPr lang="en-US" altLang="en-US" dirty="0"/>
              <a:t>of storage furniture and preservation supplies </a:t>
            </a:r>
            <a:endParaRPr lang="en-US" altLang="en-US" dirty="0" smtClean="0"/>
          </a:p>
          <a:p>
            <a:pPr>
              <a:lnSpc>
                <a:spcPct val="80000"/>
              </a:lnSpc>
              <a:buFont typeface="Wingdings" panose="05000000000000000000" pitchFamily="2" charset="2"/>
              <a:buChar char="Ø"/>
            </a:pPr>
            <a:r>
              <a:rPr lang="en-US" altLang="en-US" dirty="0" smtClean="0"/>
              <a:t>Purchase </a:t>
            </a:r>
            <a:r>
              <a:rPr lang="en-US" altLang="en-US" dirty="0"/>
              <a:t>of environmental monitoring equipment </a:t>
            </a:r>
            <a:endParaRPr lang="en-US" altLang="en-US" dirty="0" smtClean="0"/>
          </a:p>
          <a:p>
            <a:pPr>
              <a:lnSpc>
                <a:spcPct val="80000"/>
              </a:lnSpc>
              <a:buFont typeface="Wingdings" panose="05000000000000000000" pitchFamily="2" charset="2"/>
              <a:buChar char="Ø"/>
            </a:pPr>
            <a:r>
              <a:rPr lang="en-US" altLang="en-US" dirty="0" smtClean="0"/>
              <a:t>Education </a:t>
            </a:r>
            <a:r>
              <a:rPr lang="en-US" altLang="en-US" dirty="0"/>
              <a:t>and training (disaster recovery, collections care, standards and best practices for </a:t>
            </a:r>
            <a:r>
              <a:rPr lang="en-US" altLang="en-US" dirty="0" smtClean="0"/>
              <a:t>digital stewardship).</a:t>
            </a:r>
            <a:endParaRPr lang="en-US" altLang="en-US" dirty="0"/>
          </a:p>
          <a:p>
            <a:pPr eaLnBrk="1" hangingPunct="1">
              <a:lnSpc>
                <a:spcPct val="80000"/>
              </a:lnSpc>
              <a:buFontTx/>
              <a:buNone/>
            </a:pPr>
            <a:endParaRPr lang="en-US" altLang="en-US" dirty="0"/>
          </a:p>
          <a:p>
            <a:pPr eaLnBrk="1" hangingPunct="1">
              <a:lnSpc>
                <a:spcPct val="80000"/>
              </a:lnSpc>
              <a:buFontTx/>
              <a:buNone/>
            </a:pPr>
            <a:r>
              <a:rPr lang="en-US" altLang="en-US" dirty="0"/>
              <a:t>Awards up to $6000, no cost share. Next Deadline: May </a:t>
            </a:r>
            <a:r>
              <a:rPr lang="en-US" altLang="en-US" dirty="0" smtClean="0"/>
              <a:t>5, 2015</a:t>
            </a:r>
            <a:endParaRPr lang="en-US" altLang="en-US" dirty="0"/>
          </a:p>
          <a:p>
            <a:pPr eaLnBrk="1" hangingPunct="1">
              <a:lnSpc>
                <a:spcPct val="80000"/>
              </a:lnSpc>
            </a:pPr>
            <a:endParaRPr lang="en-US" altLang="en-US" dirty="0"/>
          </a:p>
        </p:txBody>
      </p:sp>
      <p:pic>
        <p:nvPicPr>
          <p:cNvPr id="4" name="Picture 9" descr="0031575-R1-E0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7643" y="1393953"/>
            <a:ext cx="4191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0031575-R2-E079"/>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7633988" y="3937686"/>
            <a:ext cx="4164655" cy="223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39178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151750" y="1627145"/>
            <a:ext cx="8796337" cy="4976813"/>
          </a:xfrm>
        </p:spPr>
        <p:txBody>
          <a:bodyPr>
            <a:noAutofit/>
          </a:bodyPr>
          <a:lstStyle/>
          <a:p>
            <a:endParaRPr lang="en-US" sz="2000" dirty="0"/>
          </a:p>
          <a:p>
            <a:r>
              <a:rPr lang="en-US" sz="2000" dirty="0"/>
              <a:t>NEH is an independent federal agency created in 1965.  One of the largest funders of humanities programs in the U.S</a:t>
            </a:r>
            <a:r>
              <a:rPr lang="en-US" sz="2000" dirty="0" smtClean="0"/>
              <a:t>., including archival projects.</a:t>
            </a:r>
            <a:endParaRPr lang="en-US" sz="2000" dirty="0"/>
          </a:p>
          <a:p>
            <a:pPr marL="0" indent="0">
              <a:buNone/>
              <a:defRPr/>
            </a:pPr>
            <a:endParaRPr lang="en-US" sz="2000" dirty="0"/>
          </a:p>
          <a:p>
            <a:pPr>
              <a:defRPr/>
            </a:pPr>
            <a:r>
              <a:rPr lang="en-US" sz="2000" dirty="0"/>
              <a:t>Core Mission:</a:t>
            </a:r>
          </a:p>
          <a:p>
            <a:pPr lvl="1">
              <a:defRPr/>
            </a:pPr>
            <a:r>
              <a:rPr lang="en-US" sz="2000" i="1" dirty="0"/>
              <a:t>Strengthen teaching and learning in the humanities in schools and colleges across the nation</a:t>
            </a:r>
          </a:p>
          <a:p>
            <a:pPr lvl="1">
              <a:defRPr/>
            </a:pPr>
            <a:r>
              <a:rPr lang="en-US" sz="2000" i="1" dirty="0"/>
              <a:t>Provide opportunities for lifelong learning through public programs</a:t>
            </a:r>
          </a:p>
          <a:p>
            <a:pPr lvl="1">
              <a:defRPr/>
            </a:pPr>
            <a:r>
              <a:rPr lang="en-US" sz="2000" i="1" dirty="0"/>
              <a:t>Facilitate research and original scholarship </a:t>
            </a:r>
          </a:p>
          <a:p>
            <a:pPr lvl="1">
              <a:defRPr/>
            </a:pPr>
            <a:r>
              <a:rPr lang="en-US" sz="2000" b="1" i="1" dirty="0"/>
              <a:t>Preserve and provide access to cultural resources </a:t>
            </a:r>
          </a:p>
          <a:p>
            <a:pPr lvl="1">
              <a:defRPr/>
            </a:pPr>
            <a:r>
              <a:rPr lang="en-US" sz="2000" i="1" dirty="0"/>
              <a:t>Support the state humanities councils throughout the country</a:t>
            </a:r>
          </a:p>
          <a:p>
            <a:pPr lvl="1">
              <a:defRPr/>
            </a:pPr>
            <a:r>
              <a:rPr lang="en-US" sz="2000" i="1" dirty="0"/>
              <a:t>Strengthen the institutional base of the humanities</a:t>
            </a:r>
          </a:p>
          <a:p>
            <a:pPr lvl="1">
              <a:defRPr/>
            </a:pPr>
            <a:r>
              <a:rPr lang="en-US" sz="2000" i="1" dirty="0"/>
              <a:t>Advance humanities scholarship, education and programming through technology </a:t>
            </a:r>
          </a:p>
          <a:p>
            <a:endParaRPr lang="en-US" sz="2000" b="1" dirty="0"/>
          </a:p>
        </p:txBody>
      </p:sp>
    </p:spTree>
    <p:extLst>
      <p:ext uri="{BB962C8B-B14F-4D97-AF65-F5344CB8AC3E}">
        <p14:creationId xmlns:p14="http://schemas.microsoft.com/office/powerpoint/2010/main" val="9259413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27014053"/>
              </p:ext>
            </p:extLst>
          </p:nvPr>
        </p:nvGraphicFramePr>
        <p:xfrm>
          <a:off x="7977351" y="1161534"/>
          <a:ext cx="3827471" cy="3954780"/>
        </p:xfrm>
        <a:graphic>
          <a:graphicData uri="http://schemas.openxmlformats.org/drawingml/2006/table">
            <a:tbl>
              <a:tblPr/>
              <a:tblGrid>
                <a:gridCol w="3827471"/>
              </a:tblGrid>
              <a:tr h="1018110">
                <a:tc>
                  <a:txBody>
                    <a:bodyPr/>
                    <a:lstStyle/>
                    <a:p>
                      <a:r>
                        <a:rPr lang="en-US" b="1" dirty="0" smtClean="0">
                          <a:solidFill>
                            <a:srgbClr val="000000"/>
                          </a:solidFill>
                          <a:effectLst/>
                        </a:rPr>
                        <a:t>Project Title:  </a:t>
                      </a:r>
                      <a:r>
                        <a:rPr lang="en-US" dirty="0" smtClean="0">
                          <a:solidFill>
                            <a:srgbClr val="000000"/>
                          </a:solidFill>
                          <a:effectLst/>
                        </a:rPr>
                        <a:t>The </a:t>
                      </a:r>
                      <a:r>
                        <a:rPr lang="en-US" dirty="0">
                          <a:solidFill>
                            <a:srgbClr val="000000"/>
                          </a:solidFill>
                          <a:effectLst/>
                        </a:rPr>
                        <a:t>Archives of the Puerto Rican Diaspora Audiovisual Collection Preservation Assessment </a:t>
                      </a:r>
                      <a:endParaRPr lang="en-US" dirty="0" smtClean="0">
                        <a:solidFill>
                          <a:srgbClr val="000000"/>
                        </a:solidFill>
                        <a:effectLst/>
                      </a:endParaRPr>
                    </a:p>
                    <a:p>
                      <a:endParaRPr lang="en-US" dirty="0">
                        <a:solidFill>
                          <a:srgbClr val="000000"/>
                        </a:solidFill>
                        <a:effectLst/>
                      </a:endParaRPr>
                    </a:p>
                  </a:txBody>
                  <a:tcPr marL="28575" marR="28575" marT="28575" marB="28575" anchor="ctr">
                    <a:lnL>
                      <a:noFill/>
                    </a:lnL>
                    <a:lnR>
                      <a:noFill/>
                    </a:lnR>
                    <a:lnT>
                      <a:noFill/>
                    </a:lnT>
                    <a:lnB>
                      <a:noFill/>
                    </a:lnB>
                    <a:solidFill>
                      <a:srgbClr val="FFFFFF"/>
                    </a:solidFill>
                  </a:tcPr>
                </a:tc>
              </a:tr>
              <a:tr h="2227746">
                <a:tc>
                  <a:txBody>
                    <a:bodyPr/>
                    <a:lstStyle/>
                    <a:p>
                      <a:r>
                        <a:rPr lang="en-US" b="1" dirty="0" smtClean="0">
                          <a:solidFill>
                            <a:srgbClr val="000000"/>
                          </a:solidFill>
                          <a:effectLst/>
                        </a:rPr>
                        <a:t>Project Description: </a:t>
                      </a:r>
                      <a:r>
                        <a:rPr lang="en-US" dirty="0" smtClean="0">
                          <a:solidFill>
                            <a:srgbClr val="000000"/>
                          </a:solidFill>
                          <a:effectLst/>
                        </a:rPr>
                        <a:t>The </a:t>
                      </a:r>
                      <a:r>
                        <a:rPr lang="en-US" dirty="0">
                          <a:solidFill>
                            <a:srgbClr val="000000"/>
                          </a:solidFill>
                          <a:effectLst/>
                        </a:rPr>
                        <a:t>preservation assessment of the Center for Puerto Rican Studies, Library and Archives Unit’s audiovisual holdings, which document the Puerto Rican migration and cultural experience in the United States from the 1930s to the present, including prominent writers, musicians, politicians, community activists, and labor leaders. </a:t>
                      </a:r>
                    </a:p>
                  </a:txBody>
                  <a:tcPr marL="28575" marR="28575" marT="28575" marB="28575" anchor="ctr">
                    <a:lnL>
                      <a:noFill/>
                    </a:lnL>
                    <a:lnR>
                      <a:noFill/>
                    </a:lnR>
                    <a:lnT>
                      <a:noFill/>
                    </a:lnT>
                    <a:lnB>
                      <a:noFill/>
                    </a:lnB>
                    <a:solidFill>
                      <a:srgbClr val="FFFFFF"/>
                    </a:solidFill>
                  </a:tcPr>
                </a:tc>
              </a:tr>
            </a:tbl>
          </a:graphicData>
        </a:graphic>
      </p:graphicFrame>
      <p:pic>
        <p:nvPicPr>
          <p:cNvPr id="3" name="Picture 2"/>
          <p:cNvPicPr>
            <a:picLocks noChangeAspect="1"/>
          </p:cNvPicPr>
          <p:nvPr/>
        </p:nvPicPr>
        <p:blipFill rotWithShape="1">
          <a:blip r:embed="rId2"/>
          <a:srcRect l="17143" t="14975" r="18174" b="5026"/>
          <a:stretch/>
        </p:blipFill>
        <p:spPr>
          <a:xfrm>
            <a:off x="216988" y="502493"/>
            <a:ext cx="7395391" cy="5145015"/>
          </a:xfrm>
          <a:prstGeom prst="rect">
            <a:avLst/>
          </a:prstGeom>
        </p:spPr>
      </p:pic>
    </p:spTree>
    <p:extLst>
      <p:ext uri="{BB962C8B-B14F-4D97-AF65-F5344CB8AC3E}">
        <p14:creationId xmlns:p14="http://schemas.microsoft.com/office/powerpoint/2010/main" val="11319018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600200" y="304800"/>
            <a:ext cx="8915400" cy="1295400"/>
          </a:xfrm>
        </p:spPr>
        <p:txBody>
          <a:bodyPr>
            <a:normAutofit/>
          </a:bodyPr>
          <a:lstStyle/>
          <a:p>
            <a:pPr algn="ctr" eaLnBrk="1" hangingPunct="1"/>
            <a:r>
              <a:rPr lang="en-US" altLang="en-US" sz="4000" b="1" dirty="0">
                <a:solidFill>
                  <a:schemeClr val="tx1"/>
                </a:solidFill>
                <a:effectLst>
                  <a:outerShdw blurRad="38100" dist="38100" dir="2700000" algn="tl">
                    <a:srgbClr val="000000">
                      <a:alpha val="43137"/>
                    </a:srgbClr>
                  </a:outerShdw>
                </a:effectLst>
              </a:rPr>
              <a:t>National Digital Newspaper Program</a:t>
            </a:r>
            <a:br>
              <a:rPr lang="en-US" altLang="en-US" sz="4000" b="1" dirty="0">
                <a:solidFill>
                  <a:schemeClr val="tx1"/>
                </a:solidFill>
                <a:effectLst>
                  <a:outerShdw blurRad="38100" dist="38100" dir="2700000" algn="tl">
                    <a:srgbClr val="000000">
                      <a:alpha val="43137"/>
                    </a:srgbClr>
                  </a:outerShdw>
                </a:effectLst>
              </a:rPr>
            </a:br>
            <a:r>
              <a:rPr lang="en-US" altLang="en-US" sz="3200" b="1" i="1" dirty="0" smtClean="0">
                <a:solidFill>
                  <a:schemeClr val="tx1"/>
                </a:solidFill>
                <a:effectLst>
                  <a:outerShdw blurRad="38100" dist="38100" dir="2700000" algn="tl">
                    <a:srgbClr val="000000">
                      <a:alpha val="43137"/>
                    </a:srgbClr>
                  </a:outerShdw>
                </a:effectLst>
              </a:rPr>
              <a:t>Chronicling </a:t>
            </a:r>
            <a:r>
              <a:rPr lang="en-US" altLang="en-US" sz="3200" b="1" i="1" dirty="0">
                <a:solidFill>
                  <a:schemeClr val="tx1"/>
                </a:solidFill>
                <a:effectLst>
                  <a:outerShdw blurRad="38100" dist="38100" dir="2700000" algn="tl">
                    <a:srgbClr val="000000">
                      <a:alpha val="43137"/>
                    </a:srgbClr>
                  </a:outerShdw>
                </a:effectLst>
              </a:rPr>
              <a:t>America</a:t>
            </a:r>
          </a:p>
        </p:txBody>
      </p:sp>
      <p:sp>
        <p:nvSpPr>
          <p:cNvPr id="202755" name="Rectangle 3"/>
          <p:cNvSpPr>
            <a:spLocks noGrp="1" noChangeArrowheads="1"/>
          </p:cNvSpPr>
          <p:nvPr>
            <p:ph idx="1"/>
          </p:nvPr>
        </p:nvSpPr>
        <p:spPr>
          <a:xfrm>
            <a:off x="2670831" y="3756456"/>
            <a:ext cx="6934488" cy="2446636"/>
          </a:xfrm>
        </p:spPr>
        <p:txBody>
          <a:bodyPr>
            <a:normAutofit lnSpcReduction="10000"/>
          </a:bodyPr>
          <a:lstStyle/>
          <a:p>
            <a:pPr marL="0" indent="0">
              <a:buNone/>
              <a:defRPr/>
            </a:pPr>
            <a:r>
              <a:rPr lang="en-US" sz="1800" dirty="0"/>
              <a:t>NDNP is creating a national, digital resource of historically significant newspapers published between 1836 and 1922, from all the states and U.S. territories. This searchable database will be permanently maintained at the Library of Congress (LC) and be freely accessible via the Internet. An accompanying national newspaper directory of bibliographic and holdings information on the website directs users to newspaper titles available in all types of formats. </a:t>
            </a:r>
          </a:p>
          <a:p>
            <a:pPr marL="0" indent="0">
              <a:buNone/>
              <a:defRPr/>
            </a:pPr>
            <a:endParaRPr lang="en-US" sz="1550" dirty="0"/>
          </a:p>
          <a:p>
            <a:pPr marL="0" indent="0" algn="ctr">
              <a:buNone/>
              <a:defRPr/>
            </a:pPr>
            <a:r>
              <a:rPr lang="en-US" sz="1550" dirty="0">
                <a:hlinkClick r:id="rId3"/>
              </a:rPr>
              <a:t>http://chroniclingamerica.loc.gov/</a:t>
            </a:r>
            <a:endParaRPr lang="en-US" sz="1550" dirty="0"/>
          </a:p>
          <a:p>
            <a:pPr marL="0" indent="0">
              <a:buNone/>
              <a:defRPr/>
            </a:pPr>
            <a:endParaRPr lang="en-US" sz="1550" dirty="0"/>
          </a:p>
        </p:txBody>
      </p:sp>
      <p:pic>
        <p:nvPicPr>
          <p:cNvPr id="3174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70831" y="2067697"/>
            <a:ext cx="6654989" cy="143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0684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264" y="247135"/>
            <a:ext cx="8252186" cy="5881687"/>
          </a:xfrm>
          <a:prstGeom prst="rect">
            <a:avLst/>
          </a:prstGeom>
        </p:spPr>
      </p:pic>
    </p:spTree>
    <p:extLst>
      <p:ext uri="{BB962C8B-B14F-4D97-AF65-F5344CB8AC3E}">
        <p14:creationId xmlns:p14="http://schemas.microsoft.com/office/powerpoint/2010/main" val="16417889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383" y="106037"/>
            <a:ext cx="8911687" cy="1280890"/>
          </a:xfrm>
        </p:spPr>
        <p:txBody>
          <a:bodyPr>
            <a:normAutofit/>
          </a:bodyPr>
          <a:lstStyle/>
          <a:p>
            <a:r>
              <a:rPr lang="en-US" sz="3600" b="1" dirty="0" smtClean="0">
                <a:effectLst>
                  <a:outerShdw blurRad="38100" dist="38100" dir="2700000" algn="tl">
                    <a:srgbClr val="000000">
                      <a:alpha val="43137"/>
                    </a:srgbClr>
                  </a:outerShdw>
                </a:effectLst>
              </a:rPr>
              <a:t>Division of Preservation &amp; Access</a:t>
            </a:r>
            <a:br>
              <a:rPr lang="en-US" sz="3600" b="1" dirty="0" smtClean="0">
                <a:effectLst>
                  <a:outerShdw blurRad="38100" dist="38100" dir="2700000" algn="tl">
                    <a:srgbClr val="000000">
                      <a:alpha val="43137"/>
                    </a:srgbClr>
                  </a:outerShdw>
                </a:effectLst>
              </a:rPr>
            </a:br>
            <a:r>
              <a:rPr lang="en-US" sz="3600" b="1" dirty="0">
                <a:effectLst>
                  <a:outerShdw blurRad="38100" dist="38100" dir="2700000" algn="tl">
                    <a:srgbClr val="000000">
                      <a:alpha val="43137"/>
                    </a:srgbClr>
                  </a:outerShdw>
                </a:effectLst>
              </a:rPr>
              <a:t>	</a:t>
            </a:r>
            <a:r>
              <a:rPr lang="en-US" sz="3600" b="1" dirty="0" smtClean="0">
                <a:effectLst>
                  <a:outerShdw blurRad="38100" dist="38100" dir="2700000" algn="tl">
                    <a:srgbClr val="000000">
                      <a:alpha val="43137"/>
                    </a:srgbClr>
                  </a:outerShdw>
                </a:effectLst>
              </a:rPr>
              <a:t>Strategic </a:t>
            </a:r>
            <a:r>
              <a:rPr lang="en-US" sz="3600" b="1" dirty="0">
                <a:effectLst>
                  <a:outerShdw blurRad="38100" dist="38100" dir="2700000" algn="tl">
                    <a:srgbClr val="000000">
                      <a:alpha val="43137"/>
                    </a:srgbClr>
                  </a:outerShdw>
                </a:effectLst>
              </a:rPr>
              <a:t>Interest Areas</a:t>
            </a:r>
          </a:p>
        </p:txBody>
      </p:sp>
      <p:sp>
        <p:nvSpPr>
          <p:cNvPr id="6" name="TextBox 5"/>
          <p:cNvSpPr txBox="1"/>
          <p:nvPr/>
        </p:nvSpPr>
        <p:spPr>
          <a:xfrm>
            <a:off x="7048768" y="1829288"/>
            <a:ext cx="3543300" cy="369332"/>
          </a:xfrm>
          <a:prstGeom prst="rect">
            <a:avLst/>
          </a:prstGeom>
          <a:noFill/>
        </p:spPr>
        <p:txBody>
          <a:bodyPr wrap="square" rtlCol="0">
            <a:spAutoFit/>
          </a:bodyPr>
          <a:lstStyle/>
          <a:p>
            <a:r>
              <a:rPr lang="en-US" dirty="0">
                <a:solidFill>
                  <a:schemeClr val="accent2">
                    <a:lumMod val="75000"/>
                  </a:schemeClr>
                </a:solidFill>
              </a:rPr>
              <a:t>Preventive Conservation</a:t>
            </a:r>
          </a:p>
        </p:txBody>
      </p:sp>
      <p:sp>
        <p:nvSpPr>
          <p:cNvPr id="7" name="TextBox 6"/>
          <p:cNvSpPr txBox="1"/>
          <p:nvPr/>
        </p:nvSpPr>
        <p:spPr>
          <a:xfrm>
            <a:off x="1750541" y="2122907"/>
            <a:ext cx="3581400" cy="369332"/>
          </a:xfrm>
          <a:prstGeom prst="rect">
            <a:avLst/>
          </a:prstGeom>
          <a:noFill/>
        </p:spPr>
        <p:txBody>
          <a:bodyPr wrap="square" rtlCol="0">
            <a:spAutoFit/>
          </a:bodyPr>
          <a:lstStyle/>
          <a:p>
            <a:r>
              <a:rPr lang="en-US" dirty="0">
                <a:solidFill>
                  <a:schemeClr val="accent2">
                    <a:lumMod val="75000"/>
                  </a:schemeClr>
                </a:solidFill>
              </a:rPr>
              <a:t>   Audiovisual Collections</a:t>
            </a:r>
          </a:p>
        </p:txBody>
      </p:sp>
      <p:sp>
        <p:nvSpPr>
          <p:cNvPr id="9" name="TextBox 8"/>
          <p:cNvSpPr txBox="1"/>
          <p:nvPr/>
        </p:nvSpPr>
        <p:spPr>
          <a:xfrm>
            <a:off x="4910511" y="5963985"/>
            <a:ext cx="3581400" cy="369332"/>
          </a:xfrm>
          <a:prstGeom prst="rect">
            <a:avLst/>
          </a:prstGeom>
          <a:noFill/>
        </p:spPr>
        <p:txBody>
          <a:bodyPr wrap="square" rtlCol="0">
            <a:spAutoFit/>
          </a:bodyPr>
          <a:lstStyle/>
          <a:p>
            <a:r>
              <a:rPr lang="en-US" dirty="0">
                <a:solidFill>
                  <a:schemeClr val="accent2">
                    <a:lumMod val="75000"/>
                  </a:schemeClr>
                </a:solidFill>
              </a:rPr>
              <a:t>   Digital Stewardship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788" y="4065952"/>
            <a:ext cx="3735970" cy="18980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652" y="2198620"/>
            <a:ext cx="2511345" cy="167626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6659" y="2557172"/>
            <a:ext cx="2263448" cy="1700820"/>
          </a:xfrm>
          <a:prstGeom prst="rect">
            <a:avLst/>
          </a:prstGeom>
        </p:spPr>
      </p:pic>
    </p:spTree>
    <p:extLst>
      <p:ext uri="{BB962C8B-B14F-4D97-AF65-F5344CB8AC3E}">
        <p14:creationId xmlns:p14="http://schemas.microsoft.com/office/powerpoint/2010/main" val="19713295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a:xfrm>
            <a:off x="2883243" y="238897"/>
            <a:ext cx="6862119" cy="880333"/>
          </a:xfrm>
        </p:spPr>
        <p:txBody>
          <a:bodyPr/>
          <a:lstStyle/>
          <a:p>
            <a:pPr eaLnBrk="1" hangingPunct="1"/>
            <a:r>
              <a:rPr lang="en-US" altLang="en-US" sz="4000" b="1" dirty="0"/>
              <a:t>Office of Digital Humanities</a:t>
            </a:r>
          </a:p>
        </p:txBody>
      </p:sp>
      <p:sp>
        <p:nvSpPr>
          <p:cNvPr id="86019" name="Rectangle 3"/>
          <p:cNvSpPr>
            <a:spLocks noGrp="1" noChangeArrowheads="1"/>
          </p:cNvSpPr>
          <p:nvPr>
            <p:ph idx="4294967295"/>
          </p:nvPr>
        </p:nvSpPr>
        <p:spPr>
          <a:xfrm>
            <a:off x="6724135" y="1770918"/>
            <a:ext cx="4495800" cy="3648075"/>
          </a:xfrm>
        </p:spPr>
        <p:txBody>
          <a:bodyPr>
            <a:normAutofit/>
          </a:bodyPr>
          <a:lstStyle/>
          <a:p>
            <a:pPr eaLnBrk="1" hangingPunct="1">
              <a:buFont typeface="Wingdings" panose="05000000000000000000" pitchFamily="2" charset="2"/>
              <a:buNone/>
            </a:pPr>
            <a:r>
              <a:rPr lang="en-US" altLang="en-US" sz="2000" dirty="0"/>
              <a:t>	Encourages innovations in the digital humanities through research that brings new approaches or documents best practices; creation of digital tools for preserving, analyzing, and making accessible digital resources; and examination of the philosophical implications and impact of emerging technologies.</a:t>
            </a:r>
          </a:p>
        </p:txBody>
      </p:sp>
      <p:pic>
        <p:nvPicPr>
          <p:cNvPr id="86020" name="Picture 4" descr="mission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881" y="1457258"/>
            <a:ext cx="4022814" cy="1985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18062" y="3594956"/>
            <a:ext cx="5270277"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Digital Humanities Start Up Grants</a:t>
            </a:r>
          </a:p>
          <a:p>
            <a:endParaRPr lang="en-US" dirty="0"/>
          </a:p>
          <a:p>
            <a:pPr marL="285750" indent="-285750">
              <a:buFont typeface="Arial" panose="020B0604020202020204" pitchFamily="34" charset="0"/>
              <a:buChar char="•"/>
            </a:pPr>
            <a:r>
              <a:rPr lang="en-US" dirty="0" smtClean="0"/>
              <a:t>DH Implementation Grants</a:t>
            </a:r>
          </a:p>
          <a:p>
            <a:endParaRPr lang="en-US" dirty="0" smtClean="0"/>
          </a:p>
          <a:p>
            <a:pPr marL="285750" indent="-285750">
              <a:buFont typeface="Arial" panose="020B0604020202020204" pitchFamily="34" charset="0"/>
              <a:buChar char="•"/>
            </a:pPr>
            <a:r>
              <a:rPr lang="en-US" dirty="0" smtClean="0"/>
              <a:t>Institutes for Advanced Topics in the Digital Humanities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t>Bilateral Digital Humanities </a:t>
            </a:r>
            <a:r>
              <a:rPr lang="en-US" dirty="0" smtClean="0"/>
              <a:t>Program with German Research Foundation (DFG)</a:t>
            </a:r>
          </a:p>
          <a:p>
            <a:pPr marL="285750" indent="-285750">
              <a:buFont typeface="Arial" panose="020B0604020202020204" pitchFamily="34" charset="0"/>
              <a:buChar char="•"/>
            </a:pPr>
            <a:endParaRPr lang="en-US" dirty="0" smtClean="0"/>
          </a:p>
        </p:txBody>
      </p:sp>
    </p:spTree>
    <p:extLst>
      <p:ext uri="{BB962C8B-B14F-4D97-AF65-F5344CB8AC3E}">
        <p14:creationId xmlns:p14="http://schemas.microsoft.com/office/powerpoint/2010/main" val="3827521428"/>
      </p:ext>
    </p:extLst>
  </p:cSld>
  <p:clrMapOvr>
    <a:masterClrMapping/>
  </p:clrMapOvr>
  <p:transition advTm="20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502"/>
          <a:stretch/>
        </p:blipFill>
        <p:spPr>
          <a:xfrm>
            <a:off x="796273" y="181232"/>
            <a:ext cx="9959788" cy="5972431"/>
          </a:xfrm>
          <a:prstGeom prst="rect">
            <a:avLst/>
          </a:prstGeom>
        </p:spPr>
      </p:pic>
    </p:spTree>
    <p:extLst>
      <p:ext uri="{BB962C8B-B14F-4D97-AF65-F5344CB8AC3E}">
        <p14:creationId xmlns:p14="http://schemas.microsoft.com/office/powerpoint/2010/main" val="4769220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Anything new on the menu?</a:t>
            </a:r>
          </a:p>
        </p:txBody>
      </p:sp>
      <p:pic>
        <p:nvPicPr>
          <p:cNvPr id="7170" name="Picture 2" descr="C:\Users\jwurl\AppData\Local\Microsoft\Windows\Temporary Internet Files\Content.IE5\UZ5WRL8K\MC900440409[1].pn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54563" y="2486025"/>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jwurl\AppData\Local\Microsoft\Windows\Temporary Internet Files\Content.IE5\Y78DT333\MC90042916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1" y="2133600"/>
            <a:ext cx="3673825" cy="326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8637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5373" y="168103"/>
            <a:ext cx="10515600" cy="830263"/>
          </a:xfrm>
        </p:spPr>
        <p:txBody>
          <a:bodyPr>
            <a:normAutofit fontScale="90000"/>
          </a:bodyPr>
          <a:lstStyle/>
          <a:p>
            <a:pPr algn="ctr"/>
            <a:r>
              <a:rPr lang="en-US" sz="3600" b="1" i="1" dirty="0">
                <a:effectLst>
                  <a:outerShdw blurRad="38100" dist="38100" dir="2700000" algn="tl">
                    <a:srgbClr val="000000">
                      <a:alpha val="43137"/>
                    </a:srgbClr>
                  </a:outerShdw>
                </a:effectLst>
              </a:rPr>
              <a:t>The Common </a:t>
            </a:r>
            <a:r>
              <a:rPr lang="en-US" sz="3600" b="1" i="1" dirty="0" smtClean="0">
                <a:effectLst>
                  <a:outerShdw blurRad="38100" dist="38100" dir="2700000" algn="tl">
                    <a:srgbClr val="000000">
                      <a:alpha val="43137"/>
                    </a:srgbClr>
                  </a:outerShdw>
                </a:effectLst>
              </a:rPr>
              <a:t>Good: </a:t>
            </a:r>
            <a:br>
              <a:rPr lang="en-US" sz="3600" b="1" i="1" dirty="0" smtClean="0">
                <a:effectLst>
                  <a:outerShdw blurRad="38100" dist="38100" dir="2700000" algn="tl">
                    <a:srgbClr val="000000">
                      <a:alpha val="43137"/>
                    </a:srgbClr>
                  </a:outerShdw>
                </a:effectLst>
              </a:rPr>
            </a:br>
            <a:r>
              <a:rPr lang="en-US" sz="3600" b="1" i="1" dirty="0" smtClean="0">
                <a:effectLst>
                  <a:outerShdw blurRad="38100" dist="38100" dir="2700000" algn="tl">
                    <a:srgbClr val="000000">
                      <a:alpha val="43137"/>
                    </a:srgbClr>
                  </a:outerShdw>
                </a:effectLst>
              </a:rPr>
              <a:t> </a:t>
            </a:r>
            <a:r>
              <a:rPr lang="en-US" sz="3600" b="1" i="1" dirty="0">
                <a:effectLst>
                  <a:outerShdw blurRad="38100" dist="38100" dir="2700000" algn="tl">
                    <a:srgbClr val="000000">
                      <a:alpha val="43137"/>
                    </a:srgbClr>
                  </a:outerShdw>
                </a:effectLst>
              </a:rPr>
              <a:t>The Humanities in the Public Square</a:t>
            </a:r>
          </a:p>
        </p:txBody>
      </p:sp>
      <p:pic>
        <p:nvPicPr>
          <p:cNvPr id="4" name="Content Placeholder 3"/>
          <p:cNvPicPr>
            <a:picLocks noGrp="1" noChangeAspect="1"/>
          </p:cNvPicPr>
          <p:nvPr>
            <p:ph idx="4294967295"/>
          </p:nvPr>
        </p:nvPicPr>
        <p:blipFill rotWithShape="1">
          <a:blip r:embed="rId2"/>
          <a:srcRect l="16816" t="31716" r="16245" b="4801"/>
          <a:stretch/>
        </p:blipFill>
        <p:spPr>
          <a:xfrm>
            <a:off x="1324187" y="1142066"/>
            <a:ext cx="9253754" cy="4937458"/>
          </a:xfrm>
          <a:prstGeom prst="rect">
            <a:avLst/>
          </a:prstGeom>
        </p:spPr>
      </p:pic>
    </p:spTree>
    <p:extLst>
      <p:ext uri="{BB962C8B-B14F-4D97-AF65-F5344CB8AC3E}">
        <p14:creationId xmlns:p14="http://schemas.microsoft.com/office/powerpoint/2010/main" val="35971625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3457832" y="-104217"/>
            <a:ext cx="7696200" cy="1143000"/>
          </a:xfrm>
        </p:spPr>
        <p:txBody>
          <a:bodyPr>
            <a:normAutofit/>
          </a:bodyPr>
          <a:lstStyle/>
          <a:p>
            <a:pPr eaLnBrk="1" hangingPunct="1"/>
            <a:r>
              <a:rPr lang="en-US" altLang="en-US" sz="3200" b="1" dirty="0" smtClean="0">
                <a:effectLst>
                  <a:outerShdw blurRad="38100" dist="38100" dir="2700000" algn="tl">
                    <a:srgbClr val="000000">
                      <a:alpha val="43137"/>
                    </a:srgbClr>
                  </a:outerShdw>
                </a:effectLst>
              </a:rPr>
              <a:t>Division of Public Programs:  </a:t>
            </a:r>
            <a:br>
              <a:rPr lang="en-US" altLang="en-US" sz="3200" b="1" dirty="0" smtClean="0">
                <a:effectLst>
                  <a:outerShdw blurRad="38100" dist="38100" dir="2700000" algn="tl">
                    <a:srgbClr val="000000">
                      <a:alpha val="43137"/>
                    </a:srgbClr>
                  </a:outerShdw>
                </a:effectLst>
              </a:rPr>
            </a:br>
            <a:r>
              <a:rPr lang="en-US" altLang="en-US" sz="3200" b="1" dirty="0" smtClean="0">
                <a:effectLst>
                  <a:outerShdw blurRad="38100" dist="38100" dir="2700000" algn="tl">
                    <a:srgbClr val="000000">
                      <a:alpha val="43137"/>
                    </a:srgbClr>
                  </a:outerShdw>
                </a:effectLst>
              </a:rPr>
              <a:t>Digital Projects for the Public</a:t>
            </a:r>
          </a:p>
        </p:txBody>
      </p:sp>
      <p:sp>
        <p:nvSpPr>
          <p:cNvPr id="49155" name="Rectangle 3"/>
          <p:cNvSpPr>
            <a:spLocks noGrp="1" noChangeArrowheads="1"/>
          </p:cNvSpPr>
          <p:nvPr>
            <p:ph idx="4294967295"/>
          </p:nvPr>
        </p:nvSpPr>
        <p:spPr>
          <a:xfrm>
            <a:off x="7729538" y="1393825"/>
            <a:ext cx="4462462" cy="5170488"/>
          </a:xfrm>
        </p:spPr>
        <p:txBody>
          <a:bodyPr>
            <a:normAutofit fontScale="32500" lnSpcReduction="20000"/>
          </a:bodyPr>
          <a:lstStyle/>
          <a:p>
            <a:pPr marL="0" indent="0" eaLnBrk="1" hangingPunct="1">
              <a:lnSpc>
                <a:spcPct val="90000"/>
              </a:lnSpc>
              <a:buNone/>
              <a:defRPr/>
            </a:pPr>
            <a:r>
              <a:rPr lang="en-US" sz="3600" dirty="0" smtClean="0"/>
              <a:t>	</a:t>
            </a:r>
            <a:r>
              <a:rPr lang="en-US" sz="5000" b="1" dirty="0" smtClean="0"/>
              <a:t>Supports</a:t>
            </a:r>
            <a:r>
              <a:rPr lang="en-US" sz="5000" b="1" u="sng" dirty="0"/>
              <a:t>:</a:t>
            </a:r>
            <a:endParaRPr lang="en-US" sz="5000" b="1" u="sng" dirty="0" smtClean="0"/>
          </a:p>
          <a:p>
            <a:pPr marL="0" indent="0" eaLnBrk="1" hangingPunct="1">
              <a:lnSpc>
                <a:spcPct val="90000"/>
              </a:lnSpc>
              <a:buNone/>
              <a:defRPr/>
            </a:pPr>
            <a:endParaRPr lang="en-US" sz="5000" b="1" u="sng" dirty="0"/>
          </a:p>
          <a:p>
            <a:pPr lvl="1" eaLnBrk="1" hangingPunct="1">
              <a:lnSpc>
                <a:spcPct val="90000"/>
              </a:lnSpc>
              <a:defRPr/>
            </a:pPr>
            <a:r>
              <a:rPr lang="en-US" sz="5000" dirty="0" smtClean="0"/>
              <a:t>Games</a:t>
            </a:r>
          </a:p>
          <a:p>
            <a:pPr marL="457200" lvl="1" indent="0" eaLnBrk="1" hangingPunct="1">
              <a:lnSpc>
                <a:spcPct val="90000"/>
              </a:lnSpc>
              <a:buNone/>
              <a:defRPr/>
            </a:pPr>
            <a:endParaRPr lang="en-US" sz="5000" dirty="0"/>
          </a:p>
          <a:p>
            <a:pPr lvl="1" eaLnBrk="1" hangingPunct="1">
              <a:lnSpc>
                <a:spcPct val="90000"/>
              </a:lnSpc>
              <a:defRPr/>
            </a:pPr>
            <a:r>
              <a:rPr lang="en-US" sz="5000" dirty="0"/>
              <a:t>(Curated) Websites + Online </a:t>
            </a:r>
            <a:r>
              <a:rPr lang="en-US" sz="5000" dirty="0" smtClean="0"/>
              <a:t>Experience</a:t>
            </a:r>
          </a:p>
          <a:p>
            <a:pPr marL="457200" lvl="1" indent="0" eaLnBrk="1" hangingPunct="1">
              <a:lnSpc>
                <a:spcPct val="90000"/>
              </a:lnSpc>
              <a:buNone/>
              <a:defRPr/>
            </a:pPr>
            <a:endParaRPr lang="en-US" sz="5000" dirty="0"/>
          </a:p>
          <a:p>
            <a:pPr lvl="1" eaLnBrk="1" hangingPunct="1">
              <a:lnSpc>
                <a:spcPct val="90000"/>
              </a:lnSpc>
              <a:defRPr/>
            </a:pPr>
            <a:r>
              <a:rPr lang="en-US" sz="5000" dirty="0"/>
              <a:t>Mobile </a:t>
            </a:r>
            <a:r>
              <a:rPr lang="en-US" sz="5000" dirty="0" smtClean="0"/>
              <a:t>Applications + site-specific storytelling</a:t>
            </a:r>
          </a:p>
          <a:p>
            <a:pPr marL="457200" lvl="1" indent="0" eaLnBrk="1" hangingPunct="1">
              <a:lnSpc>
                <a:spcPct val="90000"/>
              </a:lnSpc>
              <a:buNone/>
              <a:defRPr/>
            </a:pPr>
            <a:endParaRPr lang="en-US" sz="5000" dirty="0"/>
          </a:p>
          <a:p>
            <a:pPr lvl="1" eaLnBrk="1" hangingPunct="1">
              <a:lnSpc>
                <a:spcPct val="90000"/>
              </a:lnSpc>
              <a:defRPr/>
            </a:pPr>
            <a:r>
              <a:rPr lang="en-US" sz="5000" dirty="0"/>
              <a:t>Virtual reality </a:t>
            </a:r>
            <a:r>
              <a:rPr lang="en-US" sz="5000" dirty="0" smtClean="0"/>
              <a:t>environments</a:t>
            </a:r>
          </a:p>
          <a:p>
            <a:pPr marL="457200" lvl="1" indent="0" eaLnBrk="1" hangingPunct="1">
              <a:lnSpc>
                <a:spcPct val="90000"/>
              </a:lnSpc>
              <a:buNone/>
              <a:defRPr/>
            </a:pPr>
            <a:endParaRPr lang="en-US" sz="5000" dirty="0"/>
          </a:p>
          <a:p>
            <a:pPr lvl="1" eaLnBrk="1" hangingPunct="1">
              <a:lnSpc>
                <a:spcPct val="90000"/>
              </a:lnSpc>
              <a:defRPr/>
            </a:pPr>
            <a:r>
              <a:rPr lang="en-US" sz="5000" dirty="0"/>
              <a:t>Transmedia storytelling</a:t>
            </a:r>
          </a:p>
          <a:p>
            <a:pPr lvl="1" eaLnBrk="1" hangingPunct="1">
              <a:lnSpc>
                <a:spcPct val="90000"/>
              </a:lnSpc>
              <a:defRPr/>
            </a:pPr>
            <a:endParaRPr lang="en-US" sz="5000" dirty="0"/>
          </a:p>
          <a:p>
            <a:pPr lvl="1" eaLnBrk="1" hangingPunct="1">
              <a:lnSpc>
                <a:spcPct val="90000"/>
              </a:lnSpc>
              <a:defRPr/>
            </a:pPr>
            <a:endParaRPr lang="en-US" sz="5000" dirty="0"/>
          </a:p>
          <a:p>
            <a:pPr lvl="1" eaLnBrk="1" hangingPunct="1">
              <a:lnSpc>
                <a:spcPct val="90000"/>
              </a:lnSpc>
              <a:buFont typeface="Arial" pitchFamily="34" charset="0"/>
              <a:buChar char="•"/>
              <a:defRPr/>
            </a:pPr>
            <a:endParaRPr lang="en-US" sz="3600" dirty="0"/>
          </a:p>
          <a:p>
            <a:pPr lvl="1" eaLnBrk="1" hangingPunct="1">
              <a:lnSpc>
                <a:spcPct val="90000"/>
              </a:lnSpc>
              <a:defRPr/>
            </a:pPr>
            <a:endParaRPr lang="en-US" sz="3600" dirty="0"/>
          </a:p>
          <a:p>
            <a:pPr marL="0" indent="0">
              <a:buNone/>
              <a:defRPr/>
            </a:pPr>
            <a:endParaRPr lang="en-US" sz="2400" dirty="0"/>
          </a:p>
          <a:p>
            <a:pPr marL="0" indent="0">
              <a:buNone/>
              <a:defRPr/>
            </a:pPr>
            <a:r>
              <a:rPr lang="en-US" sz="2400" dirty="0"/>
              <a:t>	</a:t>
            </a:r>
            <a:endParaRPr lang="en-US" sz="2000" dirty="0"/>
          </a:p>
          <a:p>
            <a:pPr eaLnBrk="1" hangingPunct="1">
              <a:lnSpc>
                <a:spcPct val="90000"/>
              </a:lnSpc>
              <a:defRPr/>
            </a:pPr>
            <a:endParaRPr lang="en-US" sz="2400" dirty="0"/>
          </a:p>
          <a:p>
            <a:pPr marL="0" indent="0">
              <a:buNone/>
              <a:defRPr/>
            </a:pPr>
            <a:endParaRPr lang="en-US" sz="2400" dirty="0"/>
          </a:p>
        </p:txBody>
      </p:sp>
      <p:sp>
        <p:nvSpPr>
          <p:cNvPr id="4" name="Rectangle 3"/>
          <p:cNvSpPr txBox="1">
            <a:spLocks noChangeArrowheads="1"/>
          </p:cNvSpPr>
          <p:nvPr/>
        </p:nvSpPr>
        <p:spPr>
          <a:xfrm>
            <a:off x="-99637" y="1154113"/>
            <a:ext cx="7625582" cy="5621735"/>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nSpc>
                <a:spcPct val="90000"/>
              </a:lnSpc>
              <a:defRPr/>
            </a:pPr>
            <a:endParaRPr lang="en-US" u="sng" dirty="0" smtClean="0">
              <a:solidFill>
                <a:srgbClr val="000000"/>
              </a:solidFill>
            </a:endParaRPr>
          </a:p>
          <a:p>
            <a:pPr marL="0" indent="0">
              <a:lnSpc>
                <a:spcPct val="90000"/>
              </a:lnSpc>
              <a:buNone/>
              <a:defRPr/>
            </a:pPr>
            <a:r>
              <a:rPr lang="en-US" sz="6400" i="1" dirty="0" smtClean="0">
                <a:solidFill>
                  <a:srgbClr val="000000"/>
                </a:solidFill>
              </a:rPr>
              <a:t>	DISCOVERY:</a:t>
            </a:r>
            <a:r>
              <a:rPr lang="en-US" sz="6400" dirty="0" smtClean="0">
                <a:solidFill>
                  <a:srgbClr val="000000"/>
                </a:solidFill>
              </a:rPr>
              <a:t> Up to $30,000</a:t>
            </a:r>
          </a:p>
          <a:p>
            <a:pPr lvl="1">
              <a:lnSpc>
                <a:spcPct val="90000"/>
              </a:lnSpc>
              <a:defRPr/>
            </a:pPr>
            <a:r>
              <a:rPr lang="en-US" sz="6400" dirty="0" smtClean="0"/>
              <a:t>designed to fund the exploratory stages of a digital project. </a:t>
            </a:r>
          </a:p>
          <a:p>
            <a:pPr lvl="1">
              <a:lnSpc>
                <a:spcPct val="90000"/>
              </a:lnSpc>
              <a:defRPr/>
            </a:pPr>
            <a:r>
              <a:rPr lang="en-US" sz="6400" dirty="0" smtClean="0"/>
              <a:t>Activities must include: scholarly consultation, refinement of the humanities themes, analysis and development of potential platforms.</a:t>
            </a:r>
          </a:p>
          <a:p>
            <a:pPr marL="457200" lvl="1" indent="0">
              <a:lnSpc>
                <a:spcPct val="90000"/>
              </a:lnSpc>
              <a:buFont typeface="Wingdings 3" charset="2"/>
              <a:buNone/>
              <a:defRPr/>
            </a:pPr>
            <a:endParaRPr lang="en-US" sz="6400" dirty="0" smtClean="0"/>
          </a:p>
          <a:p>
            <a:pPr marL="0" indent="0">
              <a:buNone/>
              <a:defRPr/>
            </a:pPr>
            <a:r>
              <a:rPr lang="en-US" sz="6400" i="1" dirty="0" smtClean="0">
                <a:solidFill>
                  <a:srgbClr val="000000"/>
                </a:solidFill>
              </a:rPr>
              <a:t>	PROTOTYPING:</a:t>
            </a:r>
            <a:r>
              <a:rPr lang="en-US" sz="6400" dirty="0" smtClean="0">
                <a:solidFill>
                  <a:srgbClr val="000000"/>
                </a:solidFill>
              </a:rPr>
              <a:t> Up to $100,000</a:t>
            </a:r>
          </a:p>
          <a:p>
            <a:pPr lvl="1">
              <a:defRPr/>
            </a:pPr>
            <a:r>
              <a:rPr lang="en-US" sz="6400" dirty="0" smtClean="0"/>
              <a:t>supports the creation of a proof-of-concept prototype.</a:t>
            </a:r>
          </a:p>
          <a:p>
            <a:pPr lvl="1">
              <a:defRPr/>
            </a:pPr>
            <a:r>
              <a:rPr lang="en-US" sz="6400" dirty="0" smtClean="0"/>
              <a:t>Other activities can include: further refinement of humanities content, further consultation with scholars and digital media experts, scripting, user interface and backend development, audience evaluation and testing.</a:t>
            </a:r>
          </a:p>
          <a:p>
            <a:pPr marL="457200" lvl="1" indent="0">
              <a:buFont typeface="Wingdings 3" charset="2"/>
              <a:buNone/>
              <a:defRPr/>
            </a:pPr>
            <a:endParaRPr lang="en-US" sz="6400" u="sng" dirty="0" smtClean="0"/>
          </a:p>
          <a:p>
            <a:pPr marL="0" indent="0">
              <a:buNone/>
              <a:defRPr/>
            </a:pPr>
            <a:r>
              <a:rPr lang="en-US" sz="6400" i="1" dirty="0" smtClean="0"/>
              <a:t>	PRODUCTION:</a:t>
            </a:r>
            <a:r>
              <a:rPr lang="en-US" sz="6400" dirty="0" smtClean="0"/>
              <a:t> Up to $400,000</a:t>
            </a:r>
          </a:p>
          <a:p>
            <a:pPr lvl="1">
              <a:defRPr/>
            </a:pPr>
            <a:r>
              <a:rPr lang="en-US" sz="6400" dirty="0" smtClean="0"/>
              <a:t>supports the final stages of a digital project </a:t>
            </a:r>
          </a:p>
          <a:p>
            <a:pPr lvl="1">
              <a:defRPr/>
            </a:pPr>
            <a:r>
              <a:rPr lang="en-US" sz="6400" dirty="0" smtClean="0"/>
              <a:t>Activities can include: prototype refinement and beta testing, audience outreach, project distribution and related public programming.</a:t>
            </a:r>
          </a:p>
          <a:p>
            <a:pPr marL="457200" lvl="1" indent="0">
              <a:buFont typeface="Wingdings 3" charset="2"/>
              <a:buNone/>
              <a:defRPr/>
            </a:pPr>
            <a:endParaRPr lang="en-US" sz="6400" u="sng" dirty="0" smtClean="0"/>
          </a:p>
          <a:p>
            <a:pPr marL="457200" lvl="1" indent="0">
              <a:buFont typeface="Wingdings 3" charset="2"/>
              <a:buNone/>
              <a:defRPr/>
            </a:pPr>
            <a:r>
              <a:rPr lang="en-US" sz="6400" u="sng" dirty="0" smtClean="0"/>
              <a:t>DEADLINE:</a:t>
            </a:r>
            <a:r>
              <a:rPr lang="en-US" sz="6400" dirty="0" smtClean="0"/>
              <a:t> June 10, 2015 </a:t>
            </a:r>
          </a:p>
          <a:p>
            <a:pPr lvl="1">
              <a:defRPr/>
            </a:pPr>
            <a:endParaRPr lang="en-US" dirty="0" smtClean="0"/>
          </a:p>
          <a:p>
            <a:pPr marL="457200" lvl="1" indent="0">
              <a:lnSpc>
                <a:spcPct val="90000"/>
              </a:lnSpc>
              <a:buFont typeface="Wingdings 3" charset="2"/>
              <a:buNone/>
              <a:defRPr/>
            </a:pPr>
            <a:endParaRPr lang="en-US" dirty="0" smtClean="0"/>
          </a:p>
          <a:p>
            <a:pPr lvl="1">
              <a:lnSpc>
                <a:spcPct val="90000"/>
              </a:lnSpc>
              <a:defRPr/>
            </a:pPr>
            <a:endParaRPr lang="en-US" sz="2000" dirty="0" smtClean="0"/>
          </a:p>
          <a:p>
            <a:pPr lvl="1">
              <a:lnSpc>
                <a:spcPct val="90000"/>
              </a:lnSpc>
              <a:defRPr/>
            </a:pPr>
            <a:endParaRPr lang="en-US" sz="2000" dirty="0" smtClean="0"/>
          </a:p>
          <a:p>
            <a:pPr lvl="1">
              <a:lnSpc>
                <a:spcPct val="90000"/>
              </a:lnSpc>
              <a:buFont typeface="Arial" pitchFamily="34" charset="0"/>
              <a:buChar char="•"/>
              <a:defRPr/>
            </a:pPr>
            <a:endParaRPr lang="en-US" dirty="0" smtClean="0"/>
          </a:p>
          <a:p>
            <a:pPr lvl="1">
              <a:lnSpc>
                <a:spcPct val="90000"/>
              </a:lnSpc>
              <a:defRPr/>
            </a:pPr>
            <a:endParaRPr lang="en-US" dirty="0" smtClean="0"/>
          </a:p>
          <a:p>
            <a:pPr marL="0" indent="0">
              <a:buFont typeface="Wingdings 3" charset="2"/>
              <a:buNone/>
              <a:defRPr/>
            </a:pPr>
            <a:endParaRPr lang="en-US" sz="2400" dirty="0" smtClean="0"/>
          </a:p>
          <a:p>
            <a:pPr marL="0" indent="0">
              <a:buFont typeface="Wingdings 3" charset="2"/>
              <a:buNone/>
              <a:defRPr/>
            </a:pPr>
            <a:r>
              <a:rPr lang="en-US" sz="2400" dirty="0" smtClean="0"/>
              <a:t>	</a:t>
            </a:r>
            <a:endParaRPr lang="en-US" sz="2000" dirty="0" smtClean="0"/>
          </a:p>
          <a:p>
            <a:pPr>
              <a:lnSpc>
                <a:spcPct val="90000"/>
              </a:lnSpc>
              <a:defRPr/>
            </a:pPr>
            <a:endParaRPr lang="en-US" sz="2400" dirty="0" smtClean="0"/>
          </a:p>
          <a:p>
            <a:pPr marL="0" indent="0">
              <a:buFont typeface="Wingdings 3" charset="2"/>
              <a:buNone/>
              <a:defRPr/>
            </a:pP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9538" y="4390767"/>
            <a:ext cx="3814753" cy="1771135"/>
          </a:xfrm>
          <a:prstGeom prst="rect">
            <a:avLst/>
          </a:prstGeom>
        </p:spPr>
      </p:pic>
    </p:spTree>
    <p:extLst>
      <p:ext uri="{BB962C8B-B14F-4D97-AF65-F5344CB8AC3E}">
        <p14:creationId xmlns:p14="http://schemas.microsoft.com/office/powerpoint/2010/main" val="34717364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4991" y="720447"/>
            <a:ext cx="5341854" cy="178284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32" t="5083" r="1468" b="7746"/>
          <a:stretch/>
        </p:blipFill>
        <p:spPr>
          <a:xfrm>
            <a:off x="1962943" y="2639247"/>
            <a:ext cx="8524082" cy="2586321"/>
          </a:xfrm>
          <a:prstGeom prst="rect">
            <a:avLst/>
          </a:prstGeom>
        </p:spPr>
      </p:pic>
      <p:sp>
        <p:nvSpPr>
          <p:cNvPr id="4" name="Rectangle 3"/>
          <p:cNvSpPr/>
          <p:nvPr/>
        </p:nvSpPr>
        <p:spPr>
          <a:xfrm>
            <a:off x="3324991" y="5730857"/>
            <a:ext cx="5799986" cy="369332"/>
          </a:xfrm>
          <a:prstGeom prst="rect">
            <a:avLst/>
          </a:prstGeom>
        </p:spPr>
        <p:txBody>
          <a:bodyPr wrap="none">
            <a:spAutoFit/>
          </a:bodyPr>
          <a:lstStyle/>
          <a:p>
            <a:r>
              <a:rPr lang="en-US" b="1" dirty="0"/>
              <a:t>Deadline June 25, 2015</a:t>
            </a:r>
            <a:r>
              <a:rPr lang="en-US" dirty="0"/>
              <a:t> </a:t>
            </a:r>
            <a:r>
              <a:rPr lang="en-US" i="1" dirty="0"/>
              <a:t>for Projects Beginning January 2016</a:t>
            </a:r>
            <a:endParaRPr lang="en-US" dirty="0"/>
          </a:p>
        </p:txBody>
      </p:sp>
      <p:sp>
        <p:nvSpPr>
          <p:cNvPr id="5" name="Rectangle 4"/>
          <p:cNvSpPr/>
          <p:nvPr/>
        </p:nvSpPr>
        <p:spPr>
          <a:xfrm>
            <a:off x="4572084" y="5225568"/>
            <a:ext cx="3164584" cy="369332"/>
          </a:xfrm>
          <a:prstGeom prst="rect">
            <a:avLst/>
          </a:prstGeom>
        </p:spPr>
        <p:txBody>
          <a:bodyPr wrap="none">
            <a:spAutoFit/>
          </a:bodyPr>
          <a:lstStyle/>
          <a:p>
            <a:r>
              <a:rPr lang="en-US" b="1" dirty="0" smtClean="0">
                <a:solidFill>
                  <a:srgbClr val="000000"/>
                </a:solidFill>
                <a:latin typeface="Calibri" panose="020F0502020204030204" pitchFamily="34" charset="0"/>
              </a:rPr>
              <a:t>Award Amount</a:t>
            </a:r>
            <a:r>
              <a:rPr lang="en-US" dirty="0" smtClean="0">
                <a:solidFill>
                  <a:srgbClr val="000000"/>
                </a:solidFill>
                <a:latin typeface="Calibri" panose="020F0502020204030204" pitchFamily="34" charset="0"/>
              </a:rPr>
              <a:t>:  up </a:t>
            </a:r>
            <a:r>
              <a:rPr lang="en-US" dirty="0">
                <a:solidFill>
                  <a:srgbClr val="000000"/>
                </a:solidFill>
                <a:latin typeface="Calibri" panose="020F0502020204030204" pitchFamily="34" charset="0"/>
              </a:rPr>
              <a:t>to $12,000 </a:t>
            </a:r>
            <a:endParaRPr lang="en-US" dirty="0">
              <a:latin typeface="Calibri" panose="020F0502020204030204" pitchFamily="34" charset="0"/>
            </a:endParaRPr>
          </a:p>
        </p:txBody>
      </p:sp>
    </p:spTree>
    <p:extLst>
      <p:ext uri="{BB962C8B-B14F-4D97-AF65-F5344CB8AC3E}">
        <p14:creationId xmlns:p14="http://schemas.microsoft.com/office/powerpoint/2010/main" val="24230306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1771135" y="0"/>
            <a:ext cx="8229600" cy="944562"/>
          </a:xfrm>
        </p:spPr>
        <p:txBody>
          <a:bodyPr>
            <a:normAutofit/>
          </a:bodyPr>
          <a:lstStyle/>
          <a:p>
            <a:pPr algn="ctr" eaLnBrk="1" hangingPunct="1"/>
            <a:r>
              <a:rPr lang="en-US" sz="3600" b="1" dirty="0">
                <a:effectLst>
                  <a:outerShdw blurRad="38100" dist="38100" dir="2700000" algn="tl">
                    <a:srgbClr val="000000">
                      <a:alpha val="43137"/>
                    </a:srgbClr>
                  </a:outerShdw>
                </a:effectLst>
              </a:rPr>
              <a:t>NEH Programs &amp; Allocations</a:t>
            </a:r>
            <a:endParaRPr lang="en-US" altLang="en-US" sz="3600" b="1" dirty="0">
              <a:effectLst>
                <a:outerShdw blurRad="38100" dist="38100" dir="2700000" algn="tl">
                  <a:srgbClr val="000000">
                    <a:alpha val="43137"/>
                  </a:srgbClr>
                </a:outerShdw>
              </a:effectLst>
            </a:endParaRPr>
          </a:p>
        </p:txBody>
      </p:sp>
      <p:graphicFrame>
        <p:nvGraphicFramePr>
          <p:cNvPr id="2" name="Diagram 1"/>
          <p:cNvGraphicFramePr/>
          <p:nvPr>
            <p:extLst>
              <p:ext uri="{D42A27DB-BD31-4B8C-83A1-F6EECF244321}">
                <p14:modId xmlns:p14="http://schemas.microsoft.com/office/powerpoint/2010/main" val="2719723334"/>
              </p:ext>
            </p:extLst>
          </p:nvPr>
        </p:nvGraphicFramePr>
        <p:xfrm>
          <a:off x="2335427" y="1400431"/>
          <a:ext cx="7776519" cy="4860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5890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651" t="12998" r="25078" b="4603"/>
          <a:stretch/>
        </p:blipFill>
        <p:spPr>
          <a:xfrm>
            <a:off x="167334" y="1178012"/>
            <a:ext cx="5593115" cy="5122218"/>
          </a:xfrm>
          <a:prstGeom prst="rect">
            <a:avLst/>
          </a:prstGeom>
        </p:spPr>
      </p:pic>
      <p:pic>
        <p:nvPicPr>
          <p:cNvPr id="3" name="Picture 2"/>
          <p:cNvPicPr>
            <a:picLocks noChangeAspect="1"/>
          </p:cNvPicPr>
          <p:nvPr/>
        </p:nvPicPr>
        <p:blipFill rotWithShape="1">
          <a:blip r:embed="rId3"/>
          <a:srcRect l="22064" t="13845" r="22381" b="4886"/>
          <a:stretch/>
        </p:blipFill>
        <p:spPr>
          <a:xfrm>
            <a:off x="6050534" y="336516"/>
            <a:ext cx="6008258" cy="5009841"/>
          </a:xfrm>
          <a:prstGeom prst="rect">
            <a:avLst/>
          </a:prstGeom>
        </p:spPr>
      </p:pic>
      <p:sp>
        <p:nvSpPr>
          <p:cNvPr id="4" name="TextBox 3"/>
          <p:cNvSpPr txBox="1"/>
          <p:nvPr/>
        </p:nvSpPr>
        <p:spPr>
          <a:xfrm>
            <a:off x="444842" y="156518"/>
            <a:ext cx="3684022"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rPr>
              <a:t>Coming Very Soon….</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2369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4" name="Rectangle 4"/>
          <p:cNvSpPr>
            <a:spLocks noGrp="1" noChangeArrowheads="1"/>
          </p:cNvSpPr>
          <p:nvPr>
            <p:ph type="body" sz="half" idx="4294967295"/>
          </p:nvPr>
        </p:nvSpPr>
        <p:spPr>
          <a:xfrm>
            <a:off x="5881559" y="1276350"/>
            <a:ext cx="4786441" cy="5162550"/>
          </a:xfrm>
        </p:spPr>
        <p:txBody>
          <a:bodyPr>
            <a:normAutofit fontScale="92500" lnSpcReduction="10000"/>
          </a:bodyPr>
          <a:lstStyle/>
          <a:p>
            <a:pPr eaLnBrk="1" hangingPunct="1"/>
            <a:endParaRPr lang="en-US" altLang="en-US" sz="1600" dirty="0"/>
          </a:p>
          <a:p>
            <a:pPr eaLnBrk="1" hangingPunct="1"/>
            <a:r>
              <a:rPr lang="en-US" altLang="en-US" sz="1800" dirty="0" smtClean="0"/>
              <a:t>Collaboration &amp; Interdisciplinary Engagement</a:t>
            </a:r>
            <a:endParaRPr lang="en-US" altLang="en-US" sz="1800" dirty="0"/>
          </a:p>
          <a:p>
            <a:pPr eaLnBrk="1" hangingPunct="1"/>
            <a:endParaRPr lang="en-US" altLang="en-US" sz="1800" dirty="0"/>
          </a:p>
          <a:p>
            <a:pPr eaLnBrk="1" hangingPunct="1"/>
            <a:r>
              <a:rPr lang="en-US" altLang="en-US" sz="1800" dirty="0"/>
              <a:t>Audiovisual </a:t>
            </a:r>
            <a:r>
              <a:rPr lang="en-US" altLang="en-US" sz="1800" dirty="0" smtClean="0"/>
              <a:t>Resources – Hidden and Essential</a:t>
            </a:r>
            <a:endParaRPr lang="en-US" altLang="en-US" sz="1800" dirty="0"/>
          </a:p>
          <a:p>
            <a:pPr eaLnBrk="1" hangingPunct="1"/>
            <a:endParaRPr lang="en-US" altLang="en-US" sz="1800" dirty="0"/>
          </a:p>
          <a:p>
            <a:pPr eaLnBrk="1" hangingPunct="1"/>
            <a:r>
              <a:rPr lang="en-US" altLang="en-US" sz="1800" dirty="0"/>
              <a:t>Digital </a:t>
            </a:r>
            <a:r>
              <a:rPr lang="en-US" altLang="en-US" sz="1800" dirty="0" smtClean="0"/>
              <a:t>Stewardship &amp; Sustainability of Legacy Projects/Resources</a:t>
            </a:r>
            <a:endParaRPr lang="en-US" altLang="en-US" sz="1800" dirty="0"/>
          </a:p>
          <a:p>
            <a:pPr eaLnBrk="1" hangingPunct="1"/>
            <a:endParaRPr lang="en-US" altLang="en-US" sz="1800" dirty="0"/>
          </a:p>
          <a:p>
            <a:pPr eaLnBrk="1" hangingPunct="1"/>
            <a:r>
              <a:rPr lang="en-US" altLang="en-US" sz="1800" dirty="0" smtClean="0"/>
              <a:t>Spatial Analysis &amp; Representation</a:t>
            </a:r>
          </a:p>
          <a:p>
            <a:pPr eaLnBrk="1" hangingPunct="1"/>
            <a:endParaRPr lang="en-US" altLang="en-US" sz="1800" dirty="0"/>
          </a:p>
          <a:p>
            <a:pPr eaLnBrk="1" hangingPunct="1"/>
            <a:r>
              <a:rPr lang="en-US" altLang="en-US" sz="1800" dirty="0" smtClean="0"/>
              <a:t>Greater Democratization of Content &amp; Delivery – Open Access</a:t>
            </a:r>
          </a:p>
          <a:p>
            <a:pPr eaLnBrk="1" hangingPunct="1"/>
            <a:endParaRPr lang="en-US" altLang="en-US" sz="1800" dirty="0"/>
          </a:p>
          <a:p>
            <a:pPr eaLnBrk="1" hangingPunct="1"/>
            <a:r>
              <a:rPr lang="en-US" altLang="en-US" sz="1700" dirty="0" smtClean="0"/>
              <a:t>International Partnerships and Approaches</a:t>
            </a:r>
          </a:p>
          <a:p>
            <a:pPr eaLnBrk="1" hangingPunct="1"/>
            <a:endParaRPr lang="en-US" altLang="en-US" sz="1800" dirty="0"/>
          </a:p>
          <a:p>
            <a:pPr eaLnBrk="1" hangingPunct="1"/>
            <a:endParaRPr lang="en-US" altLang="en-US" sz="1800" dirty="0"/>
          </a:p>
        </p:txBody>
      </p:sp>
      <p:sp>
        <p:nvSpPr>
          <p:cNvPr id="61442" name="Rectangle 2"/>
          <p:cNvSpPr>
            <a:spLocks noGrp="1" noChangeArrowheads="1"/>
          </p:cNvSpPr>
          <p:nvPr>
            <p:ph type="title" idx="4294967295"/>
          </p:nvPr>
        </p:nvSpPr>
        <p:spPr>
          <a:xfrm>
            <a:off x="3328086" y="441668"/>
            <a:ext cx="4410075" cy="715963"/>
          </a:xfrm>
        </p:spPr>
        <p:txBody>
          <a:bodyPr>
            <a:normAutofit/>
          </a:bodyPr>
          <a:lstStyle/>
          <a:p>
            <a:pPr eaLnBrk="1" hangingPunct="1">
              <a:defRPr/>
            </a:pPr>
            <a:r>
              <a:rPr lang="en-US" sz="3600" b="1" dirty="0">
                <a:effectLst>
                  <a:outerShdw blurRad="38100" dist="38100" dir="2700000" algn="tl">
                    <a:srgbClr val="000000"/>
                  </a:outerShdw>
                </a:effectLst>
              </a:rPr>
              <a:t>Onward Trajectories</a:t>
            </a:r>
          </a:p>
        </p:txBody>
      </p:sp>
      <p:graphicFrame>
        <p:nvGraphicFramePr>
          <p:cNvPr id="47107" name="Object 3"/>
          <p:cNvGraphicFramePr>
            <a:graphicFrameLocks noGrp="1" noChangeAspect="1"/>
          </p:cNvGraphicFramePr>
          <p:nvPr>
            <p:ph idx="4294967295"/>
          </p:nvPr>
        </p:nvGraphicFramePr>
        <p:xfrm>
          <a:off x="8601075" y="1846263"/>
          <a:ext cx="3590925" cy="4022725"/>
        </p:xfrm>
        <a:graphic>
          <a:graphicData uri="http://schemas.openxmlformats.org/presentationml/2006/ole">
            <mc:AlternateContent xmlns:mc="http://schemas.openxmlformats.org/markup-compatibility/2006">
              <mc:Choice xmlns:v="urn:schemas-microsoft-com:vml" Requires="v">
                <p:oleObj spid="_x0000_s1039" name="Chart" r:id="rId4" imgW="4038487" imgH="4524390" progId="MSGraph.Chart.8">
                  <p:embed followColorScheme="full"/>
                </p:oleObj>
              </mc:Choice>
              <mc:Fallback>
                <p:oleObj name="Chart" r:id="rId4" imgW="4038487" imgH="4524390" progId="MSGraph.Chart.8">
                  <p:embed followColorScheme="full"/>
                  <p:pic>
                    <p:nvPicPr>
                      <p:cNvPr id="0" name=""/>
                      <p:cNvPicPr>
                        <a:picLocks noGrp="1" noChangeAspect="1" noChangeArrowheads="1"/>
                      </p:cNvPicPr>
                      <p:nvPr/>
                    </p:nvPicPr>
                    <p:blipFill>
                      <a:blip r:embed="rId5"/>
                      <a:srcRect/>
                      <a:stretch>
                        <a:fillRect/>
                      </a:stretch>
                    </p:blipFill>
                    <p:spPr bwMode="auto">
                      <a:xfrm>
                        <a:off x="8601075" y="1846263"/>
                        <a:ext cx="3590925" cy="402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47109" name="Picture 6" descr="armilary J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839" y="1721708"/>
            <a:ext cx="3547904" cy="423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12458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444">
                                            <p:txEl>
                                              <p:pRg st="1" end="1"/>
                                            </p:txEl>
                                          </p:spTgt>
                                        </p:tgtEl>
                                        <p:attrNameLst>
                                          <p:attrName>style.visibility</p:attrName>
                                        </p:attrNameLst>
                                      </p:cBhvr>
                                      <p:to>
                                        <p:strVal val="visible"/>
                                      </p:to>
                                    </p:set>
                                    <p:animEffect transition="in" filter="fade">
                                      <p:cBhvr>
                                        <p:cTn id="7" dur="1000"/>
                                        <p:tgtEl>
                                          <p:spTgt spid="61444">
                                            <p:txEl>
                                              <p:pRg st="1" end="1"/>
                                            </p:txEl>
                                          </p:spTgt>
                                        </p:tgtEl>
                                      </p:cBhvr>
                                    </p:animEffect>
                                    <p:anim calcmode="lin" valueType="num">
                                      <p:cBhvr>
                                        <p:cTn id="8" dur="1000" fill="hold"/>
                                        <p:tgtEl>
                                          <p:spTgt spid="6144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144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1444">
                                            <p:txEl>
                                              <p:pRg st="3" end="3"/>
                                            </p:txEl>
                                          </p:spTgt>
                                        </p:tgtEl>
                                        <p:attrNameLst>
                                          <p:attrName>style.visibility</p:attrName>
                                        </p:attrNameLst>
                                      </p:cBhvr>
                                      <p:to>
                                        <p:strVal val="visible"/>
                                      </p:to>
                                    </p:set>
                                    <p:animEffect transition="in" filter="fade">
                                      <p:cBhvr>
                                        <p:cTn id="14" dur="1000"/>
                                        <p:tgtEl>
                                          <p:spTgt spid="61444">
                                            <p:txEl>
                                              <p:pRg st="3" end="3"/>
                                            </p:txEl>
                                          </p:spTgt>
                                        </p:tgtEl>
                                      </p:cBhvr>
                                    </p:animEffect>
                                    <p:anim calcmode="lin" valueType="num">
                                      <p:cBhvr>
                                        <p:cTn id="15" dur="1000" fill="hold"/>
                                        <p:tgtEl>
                                          <p:spTgt spid="6144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6144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1444">
                                            <p:txEl>
                                              <p:pRg st="5" end="5"/>
                                            </p:txEl>
                                          </p:spTgt>
                                        </p:tgtEl>
                                        <p:attrNameLst>
                                          <p:attrName>style.visibility</p:attrName>
                                        </p:attrNameLst>
                                      </p:cBhvr>
                                      <p:to>
                                        <p:strVal val="visible"/>
                                      </p:to>
                                    </p:set>
                                    <p:animEffect transition="in" filter="fade">
                                      <p:cBhvr>
                                        <p:cTn id="21" dur="1000"/>
                                        <p:tgtEl>
                                          <p:spTgt spid="61444">
                                            <p:txEl>
                                              <p:pRg st="5" end="5"/>
                                            </p:txEl>
                                          </p:spTgt>
                                        </p:tgtEl>
                                      </p:cBhvr>
                                    </p:animEffect>
                                    <p:anim calcmode="lin" valueType="num">
                                      <p:cBhvr>
                                        <p:cTn id="22" dur="1000" fill="hold"/>
                                        <p:tgtEl>
                                          <p:spTgt spid="61444">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6144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1444">
                                            <p:txEl>
                                              <p:pRg st="7" end="7"/>
                                            </p:txEl>
                                          </p:spTgt>
                                        </p:tgtEl>
                                        <p:attrNameLst>
                                          <p:attrName>style.visibility</p:attrName>
                                        </p:attrNameLst>
                                      </p:cBhvr>
                                      <p:to>
                                        <p:strVal val="visible"/>
                                      </p:to>
                                    </p:set>
                                    <p:animEffect transition="in" filter="fade">
                                      <p:cBhvr>
                                        <p:cTn id="28" dur="1000"/>
                                        <p:tgtEl>
                                          <p:spTgt spid="61444">
                                            <p:txEl>
                                              <p:pRg st="7" end="7"/>
                                            </p:txEl>
                                          </p:spTgt>
                                        </p:tgtEl>
                                      </p:cBhvr>
                                    </p:animEffect>
                                    <p:anim calcmode="lin" valueType="num">
                                      <p:cBhvr>
                                        <p:cTn id="29" dur="1000" fill="hold"/>
                                        <p:tgtEl>
                                          <p:spTgt spid="61444">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6144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1444">
                                            <p:txEl>
                                              <p:pRg st="9" end="9"/>
                                            </p:txEl>
                                          </p:spTgt>
                                        </p:tgtEl>
                                        <p:attrNameLst>
                                          <p:attrName>style.visibility</p:attrName>
                                        </p:attrNameLst>
                                      </p:cBhvr>
                                      <p:to>
                                        <p:strVal val="visible"/>
                                      </p:to>
                                    </p:set>
                                    <p:animEffect transition="in" filter="fade">
                                      <p:cBhvr>
                                        <p:cTn id="35" dur="1000"/>
                                        <p:tgtEl>
                                          <p:spTgt spid="61444">
                                            <p:txEl>
                                              <p:pRg st="9" end="9"/>
                                            </p:txEl>
                                          </p:spTgt>
                                        </p:tgtEl>
                                      </p:cBhvr>
                                    </p:animEffect>
                                    <p:anim calcmode="lin" valueType="num">
                                      <p:cBhvr>
                                        <p:cTn id="36" dur="1000" fill="hold"/>
                                        <p:tgtEl>
                                          <p:spTgt spid="61444">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6144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1444">
                                            <p:txEl>
                                              <p:pRg st="11" end="11"/>
                                            </p:txEl>
                                          </p:spTgt>
                                        </p:tgtEl>
                                        <p:attrNameLst>
                                          <p:attrName>style.visibility</p:attrName>
                                        </p:attrNameLst>
                                      </p:cBhvr>
                                      <p:to>
                                        <p:strVal val="visible"/>
                                      </p:to>
                                    </p:set>
                                    <p:animEffect transition="in" filter="fade">
                                      <p:cBhvr>
                                        <p:cTn id="42" dur="1000"/>
                                        <p:tgtEl>
                                          <p:spTgt spid="61444">
                                            <p:txEl>
                                              <p:pRg st="11" end="11"/>
                                            </p:txEl>
                                          </p:spTgt>
                                        </p:tgtEl>
                                      </p:cBhvr>
                                    </p:animEffect>
                                    <p:anim calcmode="lin" valueType="num">
                                      <p:cBhvr>
                                        <p:cTn id="43" dur="1000" fill="hold"/>
                                        <p:tgtEl>
                                          <p:spTgt spid="61444">
                                            <p:txEl>
                                              <p:pRg st="11" end="11"/>
                                            </p:txEl>
                                          </p:spTgt>
                                        </p:tgtEl>
                                        <p:attrNameLst>
                                          <p:attrName>ppt_x</p:attrName>
                                        </p:attrNameLst>
                                      </p:cBhvr>
                                      <p:tavLst>
                                        <p:tav tm="0">
                                          <p:val>
                                            <p:strVal val="#ppt_x"/>
                                          </p:val>
                                        </p:tav>
                                        <p:tav tm="100000">
                                          <p:val>
                                            <p:strVal val="#ppt_x"/>
                                          </p:val>
                                        </p:tav>
                                      </p:tavLst>
                                    </p:anim>
                                    <p:anim calcmode="lin" valueType="num">
                                      <p:cBhvr>
                                        <p:cTn id="44" dur="1000" fill="hold"/>
                                        <p:tgtEl>
                                          <p:spTgt spid="61444">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3649362" y="46038"/>
            <a:ext cx="8254313" cy="1021555"/>
          </a:xfrm>
        </p:spPr>
        <p:txBody>
          <a:bodyPr>
            <a:normAutofit/>
          </a:bodyPr>
          <a:lstStyle/>
          <a:p>
            <a:pPr eaLnBrk="1" hangingPunct="1"/>
            <a:r>
              <a:rPr lang="en-US" sz="3600" b="1" dirty="0" smtClean="0">
                <a:effectLst>
                  <a:outerShdw blurRad="38100" dist="38100" dir="2700000" algn="tl">
                    <a:srgbClr val="000000">
                      <a:alpha val="43137"/>
                    </a:srgbClr>
                  </a:outerShdw>
                </a:effectLst>
              </a:rPr>
              <a:t>It’s up to You….!</a:t>
            </a:r>
            <a:endParaRPr lang="en-US" sz="3600" b="1" dirty="0">
              <a:effectLst>
                <a:outerShdw blurRad="38100" dist="38100" dir="2700000" algn="tl">
                  <a:srgbClr val="000000">
                    <a:alpha val="43137"/>
                  </a:srgbClr>
                </a:outerShdw>
              </a:effectLst>
            </a:endParaRPr>
          </a:p>
        </p:txBody>
      </p:sp>
      <p:sp>
        <p:nvSpPr>
          <p:cNvPr id="18435" name="Rectangle 3"/>
          <p:cNvSpPr>
            <a:spLocks noGrp="1" noChangeArrowheads="1"/>
          </p:cNvSpPr>
          <p:nvPr>
            <p:ph idx="4294967295"/>
          </p:nvPr>
        </p:nvSpPr>
        <p:spPr>
          <a:xfrm>
            <a:off x="2250990" y="1602260"/>
            <a:ext cx="7848600" cy="4419600"/>
          </a:xfrm>
        </p:spPr>
        <p:txBody>
          <a:bodyPr>
            <a:normAutofit fontScale="92500" lnSpcReduction="20000"/>
          </a:bodyPr>
          <a:lstStyle/>
          <a:p>
            <a:pPr>
              <a:buSzPct val="150000"/>
              <a:buFont typeface="Wingdings" pitchFamily="2" charset="2"/>
              <a:buChar char="ü"/>
            </a:pPr>
            <a:r>
              <a:rPr lang="en-US" sz="2400" dirty="0"/>
              <a:t>In order to receive a grant, you must ASK</a:t>
            </a:r>
          </a:p>
          <a:p>
            <a:pPr>
              <a:buSzPct val="150000"/>
              <a:buFont typeface="Wingdings" pitchFamily="2" charset="2"/>
              <a:buChar char="ü"/>
            </a:pPr>
            <a:r>
              <a:rPr lang="en-US" sz="2400" dirty="0"/>
              <a:t>Read the guidelines, and follow the prescribed format</a:t>
            </a:r>
          </a:p>
          <a:p>
            <a:pPr>
              <a:buSzPct val="150000"/>
              <a:buFont typeface="Wingdings" pitchFamily="2" charset="2"/>
              <a:buChar char="ü"/>
            </a:pPr>
            <a:r>
              <a:rPr lang="en-US" sz="2400" dirty="0"/>
              <a:t>Review sample proposals</a:t>
            </a:r>
          </a:p>
          <a:p>
            <a:pPr>
              <a:buSzPct val="150000"/>
              <a:buFont typeface="Wingdings" pitchFamily="2" charset="2"/>
              <a:buChar char="ü"/>
            </a:pPr>
            <a:r>
              <a:rPr lang="en-US" sz="2400" dirty="0"/>
              <a:t>Confer with a program officer</a:t>
            </a:r>
          </a:p>
          <a:p>
            <a:pPr>
              <a:buSzPct val="150000"/>
              <a:buFont typeface="Wingdings" pitchFamily="2" charset="2"/>
              <a:buChar char="ü"/>
            </a:pPr>
            <a:r>
              <a:rPr lang="en-US" sz="2400" dirty="0"/>
              <a:t>Plan ahead for intellectual development, collaborative commitments, and support letters</a:t>
            </a:r>
          </a:p>
          <a:p>
            <a:pPr>
              <a:buSzPct val="150000"/>
              <a:buFont typeface="Wingdings" pitchFamily="2" charset="2"/>
              <a:buChar char="ü"/>
            </a:pPr>
            <a:r>
              <a:rPr lang="en-US" sz="2400" dirty="0"/>
              <a:t>Write for multiple audiences (not all readers are specialists in your field); avoid excess jargon</a:t>
            </a:r>
          </a:p>
          <a:p>
            <a:pPr>
              <a:buSzPct val="150000"/>
              <a:buFont typeface="Wingdings" pitchFamily="2" charset="2"/>
              <a:buChar char="ü"/>
            </a:pPr>
            <a:r>
              <a:rPr lang="en-US" sz="2400" dirty="0"/>
              <a:t>Submit a draft </a:t>
            </a:r>
          </a:p>
          <a:p>
            <a:pPr>
              <a:buSzPct val="150000"/>
              <a:buFont typeface="Wingdings" pitchFamily="2" charset="2"/>
              <a:buChar char="ü"/>
            </a:pPr>
            <a:r>
              <a:rPr lang="en-US" sz="2400" dirty="0"/>
              <a:t>If turned down, ask for comments</a:t>
            </a:r>
          </a:p>
          <a:p>
            <a:pPr>
              <a:buSzPct val="150000"/>
              <a:buFont typeface="Wingdings" pitchFamily="2" charset="2"/>
              <a:buChar char="ü"/>
            </a:pPr>
            <a:r>
              <a:rPr lang="en-US" sz="2400" dirty="0"/>
              <a:t>If ratings and comments are encouraging, make adjustments and reapply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019" y="257968"/>
            <a:ext cx="762000" cy="809625"/>
          </a:xfrm>
          <a:prstGeom prst="rect">
            <a:avLst/>
          </a:prstGeom>
        </p:spPr>
      </p:pic>
    </p:spTree>
    <p:extLst>
      <p:ext uri="{BB962C8B-B14F-4D97-AF65-F5344CB8AC3E}">
        <p14:creationId xmlns:p14="http://schemas.microsoft.com/office/powerpoint/2010/main" val="722281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42853" y="252359"/>
            <a:ext cx="6301944" cy="5901167"/>
          </a:xfrm>
        </p:spPr>
        <p:txBody>
          <a:bodyPr>
            <a:normAutofit fontScale="85000" lnSpcReduction="20000"/>
          </a:bodyPr>
          <a:lstStyle/>
          <a:p>
            <a:pPr marL="400050" lvl="1" indent="0" algn="ctr">
              <a:buNone/>
            </a:pPr>
            <a:r>
              <a:rPr lang="en-US" sz="3400" b="1" i="1" dirty="0" smtClean="0"/>
              <a:t>			Many Thanks!</a:t>
            </a:r>
          </a:p>
          <a:p>
            <a:pPr marL="400050" lvl="1" indent="0" algn="ctr">
              <a:buNone/>
            </a:pPr>
            <a:endParaRPr lang="en-US" sz="2000" dirty="0" smtClean="0"/>
          </a:p>
          <a:p>
            <a:pPr marL="400050" lvl="1" indent="0" algn="ctr">
              <a:buNone/>
            </a:pPr>
            <a:endParaRPr lang="en-US" sz="2000" dirty="0" smtClean="0"/>
          </a:p>
          <a:p>
            <a:pPr marL="400050" lvl="1" indent="0" algn="ctr">
              <a:buNone/>
            </a:pPr>
            <a:endParaRPr lang="en-US" sz="2000" dirty="0"/>
          </a:p>
          <a:p>
            <a:pPr marL="400050" lvl="1" indent="0" algn="ctr">
              <a:buNone/>
            </a:pPr>
            <a:endParaRPr lang="en-US" sz="2000" dirty="0"/>
          </a:p>
          <a:p>
            <a:pPr marL="400050" lvl="1" indent="0">
              <a:buNone/>
            </a:pPr>
            <a:r>
              <a:rPr lang="en-US" sz="2000" dirty="0"/>
              <a:t>Joel Wurl</a:t>
            </a:r>
          </a:p>
          <a:p>
            <a:pPr marL="400050" lvl="1" indent="0">
              <a:buNone/>
            </a:pPr>
            <a:r>
              <a:rPr lang="en-US" sz="2000" dirty="0"/>
              <a:t>Sr. Program Officer</a:t>
            </a:r>
          </a:p>
          <a:p>
            <a:pPr marL="400050" lvl="1" indent="0">
              <a:buNone/>
            </a:pPr>
            <a:r>
              <a:rPr lang="en-US" sz="2000" dirty="0"/>
              <a:t>Division of Preservation &amp; Access</a:t>
            </a:r>
          </a:p>
          <a:p>
            <a:pPr marL="400050" lvl="1" indent="0">
              <a:buNone/>
            </a:pPr>
            <a:r>
              <a:rPr lang="en-US" sz="2000" dirty="0"/>
              <a:t>National Endowment for the Humanities</a:t>
            </a:r>
          </a:p>
          <a:p>
            <a:pPr marL="400050" lvl="1" indent="0">
              <a:buNone/>
            </a:pPr>
            <a:r>
              <a:rPr lang="en-US" sz="2000" dirty="0" smtClean="0"/>
              <a:t>400 7</a:t>
            </a:r>
            <a:r>
              <a:rPr lang="en-US" sz="2000" baseline="30000" dirty="0" smtClean="0"/>
              <a:t>th</a:t>
            </a:r>
            <a:r>
              <a:rPr lang="en-US" sz="2000" dirty="0" smtClean="0"/>
              <a:t> St. SW</a:t>
            </a:r>
            <a:endParaRPr lang="en-US" sz="2000" dirty="0"/>
          </a:p>
          <a:p>
            <a:pPr marL="400050" lvl="1" indent="0">
              <a:buNone/>
            </a:pPr>
            <a:r>
              <a:rPr lang="en-US" sz="2000" dirty="0"/>
              <a:t>Washington, DC  20506</a:t>
            </a:r>
          </a:p>
          <a:p>
            <a:pPr marL="400050" lvl="1" indent="0">
              <a:buNone/>
            </a:pPr>
            <a:r>
              <a:rPr lang="en-US" sz="2000" dirty="0"/>
              <a:t>(202) </a:t>
            </a:r>
            <a:r>
              <a:rPr lang="en-US" sz="2000" dirty="0" smtClean="0"/>
              <a:t>606-8252</a:t>
            </a:r>
            <a:endParaRPr lang="en-US" sz="2000" dirty="0"/>
          </a:p>
          <a:p>
            <a:pPr marL="400050" lvl="1" indent="0">
              <a:buNone/>
            </a:pPr>
            <a:r>
              <a:rPr lang="en-US" sz="2000" dirty="0">
                <a:hlinkClick r:id="rId2"/>
              </a:rPr>
              <a:t>jwurl@neh.gov</a:t>
            </a:r>
            <a:endParaRPr lang="en-US" sz="2000" dirty="0"/>
          </a:p>
          <a:p>
            <a:pPr marL="400050" lvl="1" indent="0">
              <a:buNone/>
            </a:pPr>
            <a:endParaRPr lang="en-US" sz="2000" dirty="0" smtClean="0"/>
          </a:p>
          <a:p>
            <a:pPr marL="400050" lvl="1" indent="0">
              <a:buNone/>
            </a:pPr>
            <a:endParaRPr lang="en-US" sz="2000" dirty="0"/>
          </a:p>
          <a:p>
            <a:pPr marL="400050" lvl="1" indent="0">
              <a:buNone/>
            </a:pPr>
            <a:endParaRPr lang="en-US" sz="2000" dirty="0"/>
          </a:p>
          <a:p>
            <a:pPr marL="0" indent="0">
              <a:buNone/>
            </a:pPr>
            <a:r>
              <a:rPr lang="en-US" sz="2100" dirty="0"/>
              <a:t>      Connect With Us</a:t>
            </a:r>
          </a:p>
          <a:p>
            <a:pPr lvl="1"/>
            <a:r>
              <a:rPr lang="en-US" sz="2100" dirty="0">
                <a:hlinkClick r:id="" action="ppaction://hlinkfile"/>
              </a:rPr>
              <a:t>YouTube</a:t>
            </a:r>
            <a:endParaRPr lang="en-US" sz="2100" dirty="0"/>
          </a:p>
          <a:p>
            <a:pPr lvl="1"/>
            <a:r>
              <a:rPr lang="en-US" sz="2100" dirty="0">
                <a:hlinkClick r:id="" action="ppaction://hlinkfile"/>
              </a:rPr>
              <a:t>Twitter</a:t>
            </a:r>
            <a:endParaRPr lang="en-US" sz="2100" dirty="0"/>
          </a:p>
          <a:p>
            <a:pPr lvl="1"/>
            <a:r>
              <a:rPr lang="en-US" sz="2100" dirty="0">
                <a:hlinkClick r:id="" action="ppaction://hlinkfile"/>
              </a:rPr>
              <a:t>Facebook</a:t>
            </a:r>
            <a:endParaRPr lang="en-US" sz="2100" dirty="0"/>
          </a:p>
          <a:p>
            <a:pPr marL="400050" lvl="1" indent="0">
              <a:buNone/>
            </a:pPr>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6774" y="1258261"/>
            <a:ext cx="3692966" cy="2490701"/>
          </a:xfrm>
          <a:prstGeom prst="rect">
            <a:avLst/>
          </a:prstGeom>
        </p:spPr>
      </p:pic>
      <p:pic>
        <p:nvPicPr>
          <p:cNvPr id="5" name="Picture 4" descr="OldPostOff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4345" y="3566984"/>
            <a:ext cx="2733472" cy="269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983" y="1649330"/>
            <a:ext cx="1210962" cy="1840367"/>
          </a:xfrm>
          <a:prstGeom prst="rect">
            <a:avLst/>
          </a:prstGeom>
        </p:spPr>
      </p:pic>
    </p:spTree>
    <p:extLst>
      <p:ext uri="{BB962C8B-B14F-4D97-AF65-F5344CB8AC3E}">
        <p14:creationId xmlns:p14="http://schemas.microsoft.com/office/powerpoint/2010/main" val="213412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4492" t="23733" r="12273" b="5179"/>
          <a:stretch/>
        </p:blipFill>
        <p:spPr>
          <a:xfrm>
            <a:off x="1518556" y="1080531"/>
            <a:ext cx="9481447" cy="5182067"/>
          </a:xfrm>
          <a:prstGeom prst="rect">
            <a:avLst/>
          </a:prstGeom>
        </p:spPr>
      </p:pic>
      <p:sp>
        <p:nvSpPr>
          <p:cNvPr id="8" name="TextBox 7"/>
          <p:cNvSpPr txBox="1"/>
          <p:nvPr/>
        </p:nvSpPr>
        <p:spPr>
          <a:xfrm>
            <a:off x="3644419" y="231089"/>
            <a:ext cx="5459632" cy="584775"/>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“Start Spreading the News!”</a:t>
            </a:r>
            <a:endParaRPr lang="en-US" sz="3200" b="1" dirty="0">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790" y="138572"/>
            <a:ext cx="762000" cy="809625"/>
          </a:xfrm>
          <a:prstGeom prst="rect">
            <a:avLst/>
          </a:prstGeom>
        </p:spPr>
      </p:pic>
      <p:sp>
        <p:nvSpPr>
          <p:cNvPr id="11" name="AutoShape 4" descr="Image result for frank sinatra clip art"/>
          <p:cNvSpPr>
            <a:spLocks noChangeAspect="1" noChangeArrowheads="1"/>
          </p:cNvSpPr>
          <p:nvPr/>
        </p:nvSpPr>
        <p:spPr bwMode="auto">
          <a:xfrm>
            <a:off x="63500" y="-136525"/>
            <a:ext cx="971550" cy="1152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593" y="138572"/>
            <a:ext cx="978915" cy="1487713"/>
          </a:xfrm>
          <a:prstGeom prst="rect">
            <a:avLst/>
          </a:prstGeom>
        </p:spPr>
      </p:pic>
    </p:spTree>
    <p:extLst>
      <p:ext uri="{BB962C8B-B14F-4D97-AF65-F5344CB8AC3E}">
        <p14:creationId xmlns:p14="http://schemas.microsoft.com/office/powerpoint/2010/main" val="28183828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568" y="-206111"/>
            <a:ext cx="10058400" cy="1450757"/>
          </a:xfrm>
        </p:spPr>
        <p:txBody>
          <a:bodyPr>
            <a:normAutofit/>
          </a:bodyPr>
          <a:lstStyle/>
          <a:p>
            <a:pPr algn="ctr"/>
            <a:r>
              <a:rPr lang="en-US" sz="4000" b="1" dirty="0">
                <a:effectLst>
                  <a:outerShdw blurRad="38100" dist="38100" dir="2700000" algn="tl">
                    <a:srgbClr val="000000">
                      <a:alpha val="43137"/>
                    </a:srgbClr>
                  </a:outerShdw>
                </a:effectLst>
              </a:rPr>
              <a:t>Humanities Collections and Reference Resources</a:t>
            </a:r>
          </a:p>
        </p:txBody>
      </p:sp>
      <p:sp>
        <p:nvSpPr>
          <p:cNvPr id="4" name="Text Placeholder 3"/>
          <p:cNvSpPr>
            <a:spLocks noGrp="1"/>
          </p:cNvSpPr>
          <p:nvPr>
            <p:ph type="body" idx="1"/>
          </p:nvPr>
        </p:nvSpPr>
        <p:spPr/>
        <p:txBody>
          <a:bodyPr/>
          <a:lstStyle/>
          <a:p>
            <a:r>
              <a:rPr lang="en-US" dirty="0" smtClean="0"/>
              <a:t>Implementation</a:t>
            </a:r>
            <a:endParaRPr lang="en-US" dirty="0"/>
          </a:p>
        </p:txBody>
      </p:sp>
      <p:sp>
        <p:nvSpPr>
          <p:cNvPr id="3" name="Content Placeholder 2"/>
          <p:cNvSpPr>
            <a:spLocks noGrp="1"/>
          </p:cNvSpPr>
          <p:nvPr>
            <p:ph sz="half" idx="2"/>
          </p:nvPr>
        </p:nvSpPr>
        <p:spPr/>
        <p:txBody>
          <a:bodyPr/>
          <a:lstStyle/>
          <a:p>
            <a:r>
              <a:rPr lang="en-US" dirty="0" smtClean="0"/>
              <a:t>Up to $350,000 for up to three years</a:t>
            </a:r>
          </a:p>
        </p:txBody>
      </p:sp>
      <p:sp>
        <p:nvSpPr>
          <p:cNvPr id="5" name="Text Placeholder 4"/>
          <p:cNvSpPr>
            <a:spLocks noGrp="1"/>
          </p:cNvSpPr>
          <p:nvPr>
            <p:ph type="body" sz="quarter" idx="3"/>
          </p:nvPr>
        </p:nvSpPr>
        <p:spPr/>
        <p:txBody>
          <a:bodyPr/>
          <a:lstStyle/>
          <a:p>
            <a:r>
              <a:rPr lang="en-US" dirty="0" smtClean="0"/>
              <a:t>Foundations</a:t>
            </a:r>
            <a:endParaRPr lang="en-US" dirty="0"/>
          </a:p>
        </p:txBody>
      </p:sp>
      <p:sp>
        <p:nvSpPr>
          <p:cNvPr id="6" name="Content Placeholder 5"/>
          <p:cNvSpPr>
            <a:spLocks noGrp="1"/>
          </p:cNvSpPr>
          <p:nvPr>
            <p:ph sz="quarter" idx="4"/>
          </p:nvPr>
        </p:nvSpPr>
        <p:spPr/>
        <p:txBody>
          <a:bodyPr/>
          <a:lstStyle/>
          <a:p>
            <a:r>
              <a:rPr lang="en-US" dirty="0" smtClean="0"/>
              <a:t>Supports extended planning and pilot efforts</a:t>
            </a:r>
          </a:p>
          <a:p>
            <a:r>
              <a:rPr lang="en-US" dirty="0" smtClean="0"/>
              <a:t>Up </a:t>
            </a:r>
            <a:r>
              <a:rPr lang="en-US" dirty="0"/>
              <a:t>to $40,000 for up to two </a:t>
            </a:r>
            <a:r>
              <a:rPr lang="en-US" dirty="0" smtClean="0"/>
              <a:t>years</a:t>
            </a:r>
          </a:p>
        </p:txBody>
      </p:sp>
      <p:sp>
        <p:nvSpPr>
          <p:cNvPr id="7" name="TextBox 6"/>
          <p:cNvSpPr txBox="1"/>
          <p:nvPr/>
        </p:nvSpPr>
        <p:spPr>
          <a:xfrm>
            <a:off x="4387457" y="3902102"/>
            <a:ext cx="4002087" cy="369332"/>
          </a:xfrm>
          <a:prstGeom prst="rect">
            <a:avLst/>
          </a:prstGeom>
          <a:noFill/>
        </p:spPr>
        <p:txBody>
          <a:bodyPr wrap="square" rtlCol="0">
            <a:spAutoFit/>
          </a:bodyPr>
          <a:lstStyle/>
          <a:p>
            <a:r>
              <a:rPr lang="en-US" dirty="0"/>
              <a:t>Next Deadline July </a:t>
            </a:r>
            <a:r>
              <a:rPr lang="en-US" dirty="0" smtClean="0"/>
              <a:t>21, 2015</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6442" y="4868133"/>
            <a:ext cx="1731264" cy="129844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5357" y="4868133"/>
            <a:ext cx="1725168" cy="129844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8176" y="4868133"/>
            <a:ext cx="1731264" cy="129844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0609" y="4868133"/>
            <a:ext cx="1865376" cy="1298448"/>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1236" y="4843749"/>
            <a:ext cx="1755648" cy="1322832"/>
          </a:xfrm>
          <a:prstGeom prst="rect">
            <a:avLst/>
          </a:prstGeom>
        </p:spPr>
      </p:pic>
    </p:spTree>
    <p:extLst>
      <p:ext uri="{BB962C8B-B14F-4D97-AF65-F5344CB8AC3E}">
        <p14:creationId xmlns:p14="http://schemas.microsoft.com/office/powerpoint/2010/main" val="9499175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596" t="25614" r="39975" b="4798"/>
          <a:stretch/>
        </p:blipFill>
        <p:spPr>
          <a:xfrm>
            <a:off x="7274011" y="1820746"/>
            <a:ext cx="4159598" cy="4469555"/>
          </a:xfrm>
          <a:prstGeom prst="rect">
            <a:avLst/>
          </a:prstGeom>
        </p:spPr>
      </p:pic>
      <p:sp>
        <p:nvSpPr>
          <p:cNvPr id="5" name="Rectangle 4"/>
          <p:cNvSpPr/>
          <p:nvPr/>
        </p:nvSpPr>
        <p:spPr>
          <a:xfrm>
            <a:off x="6285470" y="1320053"/>
            <a:ext cx="5906530" cy="553998"/>
          </a:xfrm>
          <a:prstGeom prst="rect">
            <a:avLst/>
          </a:prstGeom>
        </p:spPr>
        <p:txBody>
          <a:bodyPr wrap="square">
            <a:spAutoFit/>
          </a:bodyPr>
          <a:lstStyle/>
          <a:p>
            <a:r>
              <a:rPr lang="en-US" b="1" dirty="0" smtClean="0"/>
              <a:t>Dusting </a:t>
            </a:r>
            <a:r>
              <a:rPr lang="en-US" b="1" dirty="0"/>
              <a:t>Off a Police Trove of Photographs to Rival </a:t>
            </a:r>
            <a:r>
              <a:rPr lang="en-US" b="1" dirty="0" err="1"/>
              <a:t>Weegee’s</a:t>
            </a:r>
            <a:endParaRPr lang="en-US" b="1" dirty="0"/>
          </a:p>
          <a:p>
            <a:r>
              <a:rPr lang="en-US" sz="1200" dirty="0"/>
              <a:t> </a:t>
            </a:r>
            <a:r>
              <a:rPr lang="en-US" sz="1200" dirty="0" smtClean="0"/>
              <a:t>   MARCH </a:t>
            </a:r>
            <a:r>
              <a:rPr lang="en-US" sz="1200" dirty="0"/>
              <a:t>20, 2015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7295" y="984517"/>
            <a:ext cx="2622880" cy="33553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573" y="1887986"/>
            <a:ext cx="3234418" cy="2155752"/>
          </a:xfrm>
          <a:prstGeom prst="rect">
            <a:avLst/>
          </a:prstGeom>
        </p:spPr>
      </p:pic>
      <p:sp>
        <p:nvSpPr>
          <p:cNvPr id="10" name="TextBox 9"/>
          <p:cNvSpPr txBox="1"/>
          <p:nvPr/>
        </p:nvSpPr>
        <p:spPr>
          <a:xfrm>
            <a:off x="492389" y="904554"/>
            <a:ext cx="5246750" cy="830997"/>
          </a:xfrm>
          <a:prstGeom prst="rect">
            <a:avLst/>
          </a:prstGeom>
          <a:noFill/>
        </p:spPr>
        <p:txBody>
          <a:bodyPr wrap="square" rtlCol="0">
            <a:spAutoFit/>
          </a:bodyPr>
          <a:lstStyle/>
          <a:p>
            <a:r>
              <a:rPr lang="en-US" sz="2400" dirty="0" smtClean="0"/>
              <a:t>New York City </a:t>
            </a:r>
            <a:r>
              <a:rPr lang="en-US" sz="2400" dirty="0"/>
              <a:t>Department of Records &amp; Information Services </a:t>
            </a:r>
          </a:p>
        </p:txBody>
      </p:sp>
      <p:sp>
        <p:nvSpPr>
          <p:cNvPr id="13" name="Rectangle 12"/>
          <p:cNvSpPr/>
          <p:nvPr/>
        </p:nvSpPr>
        <p:spPr>
          <a:xfrm>
            <a:off x="179352" y="4217603"/>
            <a:ext cx="6682768" cy="1754326"/>
          </a:xfrm>
          <a:prstGeom prst="rect">
            <a:avLst/>
          </a:prstGeom>
        </p:spPr>
        <p:txBody>
          <a:bodyPr wrap="square">
            <a:spAutoFit/>
          </a:bodyPr>
          <a:lstStyle/>
          <a:p>
            <a:r>
              <a:rPr lang="en-US" b="1" dirty="0">
                <a:solidFill>
                  <a:srgbClr val="000000"/>
                </a:solidFill>
                <a:latin typeface="Georgia" panose="02040502050405020303" pitchFamily="18" charset="0"/>
              </a:rPr>
              <a:t>Project Title: </a:t>
            </a:r>
            <a:r>
              <a:rPr lang="en-US" dirty="0">
                <a:solidFill>
                  <a:srgbClr val="000000"/>
                </a:solidFill>
                <a:latin typeface="Georgia" panose="02040502050405020303" pitchFamily="18" charset="0"/>
              </a:rPr>
              <a:t>New York City Police Department Photograph Collection, 1914-1975, </a:t>
            </a:r>
            <a:r>
              <a:rPr lang="en-US" dirty="0" smtClean="0">
                <a:solidFill>
                  <a:srgbClr val="000000"/>
                </a:solidFill>
                <a:latin typeface="Georgia" panose="02040502050405020303" pitchFamily="18" charset="0"/>
              </a:rPr>
              <a:t> Preservation </a:t>
            </a:r>
            <a:r>
              <a:rPr lang="en-US" dirty="0">
                <a:solidFill>
                  <a:srgbClr val="000000"/>
                </a:solidFill>
                <a:latin typeface="Georgia" panose="02040502050405020303" pitchFamily="18" charset="0"/>
              </a:rPr>
              <a:t>and Access Project </a:t>
            </a:r>
            <a:endParaRPr lang="en-US" dirty="0" smtClean="0">
              <a:solidFill>
                <a:srgbClr val="000000"/>
              </a:solidFill>
              <a:latin typeface="Georgia" panose="02040502050405020303" pitchFamily="18" charset="0"/>
            </a:endParaRPr>
          </a:p>
          <a:p>
            <a:endParaRPr lang="en-US" dirty="0">
              <a:solidFill>
                <a:srgbClr val="000000"/>
              </a:solidFill>
              <a:latin typeface="Georgia" panose="02040502050405020303" pitchFamily="18" charset="0"/>
            </a:endParaRPr>
          </a:p>
          <a:p>
            <a:r>
              <a:rPr lang="en-US" b="1" dirty="0">
                <a:solidFill>
                  <a:srgbClr val="000000"/>
                </a:solidFill>
                <a:latin typeface="Georgia" panose="02040502050405020303" pitchFamily="18" charset="0"/>
              </a:rPr>
              <a:t>Project Description</a:t>
            </a:r>
            <a:r>
              <a:rPr lang="en-US" dirty="0">
                <a:solidFill>
                  <a:srgbClr val="000000"/>
                </a:solidFill>
                <a:latin typeface="Georgia" panose="02040502050405020303" pitchFamily="18" charset="0"/>
              </a:rPr>
              <a:t>: Rehousing, describing, and digitizing a collection of criminal justice </a:t>
            </a:r>
            <a:r>
              <a:rPr lang="en-US" dirty="0" smtClean="0">
                <a:solidFill>
                  <a:srgbClr val="000000"/>
                </a:solidFill>
                <a:latin typeface="Georgia" panose="02040502050405020303" pitchFamily="18" charset="0"/>
              </a:rPr>
              <a:t>photographs </a:t>
            </a:r>
            <a:r>
              <a:rPr lang="en-US" dirty="0">
                <a:solidFill>
                  <a:srgbClr val="000000"/>
                </a:solidFill>
                <a:latin typeface="Georgia" panose="02040502050405020303" pitchFamily="18" charset="0"/>
              </a:rPr>
              <a:t>taken by the New York City Police Department from 1914 to 1975. </a:t>
            </a:r>
            <a:endParaRPr lang="en-US" dirty="0"/>
          </a:p>
        </p:txBody>
      </p:sp>
      <p:sp>
        <p:nvSpPr>
          <p:cNvPr id="3" name="TextBox 2"/>
          <p:cNvSpPr txBox="1"/>
          <p:nvPr/>
        </p:nvSpPr>
        <p:spPr>
          <a:xfrm>
            <a:off x="2309186" y="77688"/>
            <a:ext cx="7430304" cy="523220"/>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“I want to Wake up in a City that Doesn’t Sleep!”</a:t>
            </a:r>
            <a:endParaRPr lang="en-US" sz="2800" b="1" dirty="0">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6994" y="141472"/>
            <a:ext cx="529813" cy="562926"/>
          </a:xfrm>
          <a:prstGeom prst="rect">
            <a:avLst/>
          </a:prstGeom>
        </p:spPr>
      </p:pic>
    </p:spTree>
    <p:extLst>
      <p:ext uri="{BB962C8B-B14F-4D97-AF65-F5344CB8AC3E}">
        <p14:creationId xmlns:p14="http://schemas.microsoft.com/office/powerpoint/2010/main" val="8123771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2"/>
          <a:srcRect l="1440" t="13325" r="34453" b="3565"/>
          <a:stretch/>
        </p:blipFill>
        <p:spPr>
          <a:xfrm>
            <a:off x="100476" y="142614"/>
            <a:ext cx="7764600" cy="6023294"/>
          </a:xfrm>
          <a:prstGeom prst="rect">
            <a:avLst/>
          </a:prstGeom>
        </p:spPr>
      </p:pic>
      <p:sp>
        <p:nvSpPr>
          <p:cNvPr id="3" name="Rectangle 2"/>
          <p:cNvSpPr/>
          <p:nvPr/>
        </p:nvSpPr>
        <p:spPr>
          <a:xfrm>
            <a:off x="8246076" y="2289255"/>
            <a:ext cx="3830594" cy="2308324"/>
          </a:xfrm>
          <a:prstGeom prst="rect">
            <a:avLst/>
          </a:prstGeom>
        </p:spPr>
        <p:txBody>
          <a:bodyPr wrap="square">
            <a:spAutoFit/>
          </a:bodyPr>
          <a:lstStyle/>
          <a:p>
            <a:r>
              <a:rPr lang="en-US" b="1" dirty="0">
                <a:solidFill>
                  <a:srgbClr val="000000"/>
                </a:solidFill>
                <a:latin typeface="Georgia" panose="02040502050405020303" pitchFamily="18" charset="0"/>
              </a:rPr>
              <a:t>Project Title: </a:t>
            </a:r>
            <a:r>
              <a:rPr lang="en-US" dirty="0">
                <a:solidFill>
                  <a:srgbClr val="000000"/>
                </a:solidFill>
                <a:latin typeface="Georgia" panose="02040502050405020303" pitchFamily="18" charset="0"/>
              </a:rPr>
              <a:t>Digitization of the Helen Keller Archival Collection </a:t>
            </a:r>
            <a:endParaRPr lang="en-US" dirty="0" smtClean="0">
              <a:solidFill>
                <a:srgbClr val="000000"/>
              </a:solidFill>
              <a:latin typeface="Georgia" panose="02040502050405020303" pitchFamily="18" charset="0"/>
            </a:endParaRPr>
          </a:p>
          <a:p>
            <a:endParaRPr lang="en-US" dirty="0">
              <a:solidFill>
                <a:srgbClr val="000000"/>
              </a:solidFill>
              <a:latin typeface="Georgia" panose="02040502050405020303" pitchFamily="18" charset="0"/>
            </a:endParaRPr>
          </a:p>
          <a:p>
            <a:r>
              <a:rPr lang="en-US" b="1" dirty="0">
                <a:solidFill>
                  <a:srgbClr val="000000"/>
                </a:solidFill>
                <a:latin typeface="Georgia" panose="02040502050405020303" pitchFamily="18" charset="0"/>
              </a:rPr>
              <a:t>Project Description: </a:t>
            </a:r>
            <a:r>
              <a:rPr lang="en-US" dirty="0">
                <a:solidFill>
                  <a:srgbClr val="000000"/>
                </a:solidFill>
                <a:latin typeface="Georgia" panose="02040502050405020303" pitchFamily="18" charset="0"/>
              </a:rPr>
              <a:t>The digitization of the Helen Keller papers, comprising 80,000 items </a:t>
            </a:r>
          </a:p>
          <a:p>
            <a:r>
              <a:rPr lang="en-US" dirty="0">
                <a:solidFill>
                  <a:srgbClr val="000000"/>
                </a:solidFill>
                <a:latin typeface="Georgia" panose="02040502050405020303" pitchFamily="18" charset="0"/>
              </a:rPr>
              <a:t>(150,000 page images), enabling free online access to the collection. </a:t>
            </a:r>
            <a:endParaRPr lang="en-US" dirty="0"/>
          </a:p>
        </p:txBody>
      </p:sp>
      <p:sp>
        <p:nvSpPr>
          <p:cNvPr id="4" name="TextBox 3"/>
          <p:cNvSpPr txBox="1"/>
          <p:nvPr/>
        </p:nvSpPr>
        <p:spPr>
          <a:xfrm>
            <a:off x="8881825" y="693867"/>
            <a:ext cx="3052502" cy="523220"/>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“’A,’ Number One!”</a:t>
            </a:r>
            <a:endParaRPr lang="en-US"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825" y="538734"/>
            <a:ext cx="762000" cy="809625"/>
          </a:xfrm>
          <a:prstGeom prst="rect">
            <a:avLst/>
          </a:prstGeom>
        </p:spPr>
      </p:pic>
    </p:spTree>
    <p:extLst>
      <p:ext uri="{BB962C8B-B14F-4D97-AF65-F5344CB8AC3E}">
        <p14:creationId xmlns:p14="http://schemas.microsoft.com/office/powerpoint/2010/main" val="29527622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0715" t="13281" r="20158" b="3616"/>
          <a:stretch/>
        </p:blipFill>
        <p:spPr>
          <a:xfrm>
            <a:off x="201827" y="117291"/>
            <a:ext cx="7725289" cy="6107643"/>
          </a:xfrm>
          <a:prstGeom prst="rect">
            <a:avLst/>
          </a:prstGeom>
        </p:spPr>
      </p:pic>
      <p:sp>
        <p:nvSpPr>
          <p:cNvPr id="2" name="Rectangle 1"/>
          <p:cNvSpPr/>
          <p:nvPr/>
        </p:nvSpPr>
        <p:spPr>
          <a:xfrm>
            <a:off x="8318413" y="1797603"/>
            <a:ext cx="3800475" cy="3139321"/>
          </a:xfrm>
          <a:prstGeom prst="rect">
            <a:avLst/>
          </a:prstGeom>
        </p:spPr>
        <p:txBody>
          <a:bodyPr wrap="square">
            <a:spAutoFit/>
          </a:bodyPr>
          <a:lstStyle/>
          <a:p>
            <a:r>
              <a:rPr lang="en-US" b="1" dirty="0">
                <a:solidFill>
                  <a:srgbClr val="000000"/>
                </a:solidFill>
                <a:latin typeface="Georgia" panose="02040502050405020303" pitchFamily="18" charset="0"/>
              </a:rPr>
              <a:t>Project Title: </a:t>
            </a:r>
            <a:r>
              <a:rPr lang="en-US" dirty="0">
                <a:solidFill>
                  <a:srgbClr val="000000"/>
                </a:solidFill>
                <a:latin typeface="Georgia" panose="02040502050405020303" pitchFamily="18" charset="0"/>
              </a:rPr>
              <a:t>New York Philharmonic Digital Archives Project 1842-1943 </a:t>
            </a:r>
            <a:endParaRPr lang="en-US" dirty="0" smtClean="0">
              <a:solidFill>
                <a:srgbClr val="000000"/>
              </a:solidFill>
              <a:latin typeface="Georgia" panose="02040502050405020303" pitchFamily="18" charset="0"/>
            </a:endParaRPr>
          </a:p>
          <a:p>
            <a:endParaRPr lang="en-US" dirty="0">
              <a:solidFill>
                <a:srgbClr val="000000"/>
              </a:solidFill>
              <a:latin typeface="Georgia" panose="02040502050405020303" pitchFamily="18" charset="0"/>
            </a:endParaRPr>
          </a:p>
          <a:p>
            <a:r>
              <a:rPr lang="en-US" b="1" dirty="0">
                <a:solidFill>
                  <a:srgbClr val="000000"/>
                </a:solidFill>
                <a:latin typeface="Georgia" panose="02040502050405020303" pitchFamily="18" charset="0"/>
              </a:rPr>
              <a:t>Project Description: </a:t>
            </a:r>
            <a:r>
              <a:rPr lang="en-US" dirty="0">
                <a:solidFill>
                  <a:srgbClr val="000000"/>
                </a:solidFill>
                <a:latin typeface="Georgia" panose="02040502050405020303" pitchFamily="18" charset="0"/>
              </a:rPr>
              <a:t>The digitization of over 400,000 pages of the New York </a:t>
            </a:r>
            <a:r>
              <a:rPr lang="en-US" dirty="0">
                <a:latin typeface="Georgia" panose="02040502050405020303" pitchFamily="18" charset="0"/>
              </a:rPr>
              <a:t>Philharmonic's institutional records and 2,100 bound musical scores documenting the </a:t>
            </a:r>
            <a:r>
              <a:rPr lang="en-US" dirty="0" smtClean="0">
                <a:latin typeface="Georgia" panose="02040502050405020303" pitchFamily="18" charset="0"/>
              </a:rPr>
              <a:t>history </a:t>
            </a:r>
            <a:r>
              <a:rPr lang="en-US" dirty="0">
                <a:latin typeface="Georgia" panose="02040502050405020303" pitchFamily="18" charset="0"/>
              </a:rPr>
              <a:t>of the organization from 1842 to 1943.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3774" y="214784"/>
            <a:ext cx="677274" cy="719604"/>
          </a:xfrm>
          <a:prstGeom prst="rect">
            <a:avLst/>
          </a:prstGeom>
        </p:spPr>
      </p:pic>
      <p:sp>
        <p:nvSpPr>
          <p:cNvPr id="3" name="TextBox 2"/>
          <p:cNvSpPr txBox="1"/>
          <p:nvPr/>
        </p:nvSpPr>
        <p:spPr>
          <a:xfrm>
            <a:off x="9020431" y="411168"/>
            <a:ext cx="2842054" cy="52322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“King of the Hill!”</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1892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475" t="13705" r="26429" b="21392"/>
          <a:stretch/>
        </p:blipFill>
        <p:spPr>
          <a:xfrm>
            <a:off x="74141" y="247135"/>
            <a:ext cx="7850424" cy="5959067"/>
          </a:xfrm>
          <a:prstGeom prst="rect">
            <a:avLst/>
          </a:prstGeom>
        </p:spPr>
      </p:pic>
      <p:sp>
        <p:nvSpPr>
          <p:cNvPr id="3" name="Rectangle 2"/>
          <p:cNvSpPr/>
          <p:nvPr/>
        </p:nvSpPr>
        <p:spPr>
          <a:xfrm>
            <a:off x="8600304" y="1602774"/>
            <a:ext cx="3525022" cy="3693319"/>
          </a:xfrm>
          <a:prstGeom prst="rect">
            <a:avLst/>
          </a:prstGeom>
        </p:spPr>
        <p:txBody>
          <a:bodyPr wrap="square">
            <a:spAutoFit/>
          </a:bodyPr>
          <a:lstStyle/>
          <a:p>
            <a:r>
              <a:rPr lang="en-US" b="1" dirty="0">
                <a:solidFill>
                  <a:srgbClr val="000000"/>
                </a:solidFill>
                <a:latin typeface="Georgia" panose="02040502050405020303" pitchFamily="18" charset="0"/>
              </a:rPr>
              <a:t>Project Title: </a:t>
            </a:r>
            <a:r>
              <a:rPr lang="en-US" dirty="0">
                <a:solidFill>
                  <a:srgbClr val="000000"/>
                </a:solidFill>
                <a:latin typeface="Georgia" panose="02040502050405020303" pitchFamily="18" charset="0"/>
              </a:rPr>
              <a:t>Language and Culture Archive of Ashkenazic Jewry: Digitizing the Data </a:t>
            </a:r>
            <a:endParaRPr lang="en-US" dirty="0" smtClean="0">
              <a:solidFill>
                <a:srgbClr val="000000"/>
              </a:solidFill>
              <a:latin typeface="Georgia" panose="02040502050405020303" pitchFamily="18" charset="0"/>
            </a:endParaRPr>
          </a:p>
          <a:p>
            <a:endParaRPr lang="en-US" dirty="0">
              <a:solidFill>
                <a:srgbClr val="000000"/>
              </a:solidFill>
              <a:latin typeface="Georgia" panose="02040502050405020303" pitchFamily="18" charset="0"/>
            </a:endParaRPr>
          </a:p>
          <a:p>
            <a:r>
              <a:rPr lang="en-US" b="1" dirty="0">
                <a:solidFill>
                  <a:srgbClr val="000000"/>
                </a:solidFill>
                <a:latin typeface="Georgia" panose="02040502050405020303" pitchFamily="18" charset="0"/>
              </a:rPr>
              <a:t>Project Description: </a:t>
            </a:r>
            <a:r>
              <a:rPr lang="en-US" dirty="0">
                <a:solidFill>
                  <a:srgbClr val="000000"/>
                </a:solidFill>
                <a:latin typeface="Georgia" panose="02040502050405020303" pitchFamily="18" charset="0"/>
              </a:rPr>
              <a:t>The digitization of field notes and supplemental surveys gathered </a:t>
            </a:r>
          </a:p>
          <a:p>
            <a:r>
              <a:rPr lang="en-US" dirty="0">
                <a:solidFill>
                  <a:srgbClr val="000000"/>
                </a:solidFill>
                <a:latin typeface="Georgia" panose="02040502050405020303" pitchFamily="18" charset="0"/>
              </a:rPr>
              <a:t>during research for the Language and Culture Atlas of Ashkenazic Jewry, documenting </a:t>
            </a:r>
          </a:p>
          <a:p>
            <a:r>
              <a:rPr lang="en-US" dirty="0">
                <a:solidFill>
                  <a:srgbClr val="000000"/>
                </a:solidFill>
                <a:latin typeface="Georgia" panose="02040502050405020303" pitchFamily="18" charset="0"/>
              </a:rPr>
              <a:t>Yiddish speakers in Europe and the Americas from the 1960s to the 1970s.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5208" y="618888"/>
            <a:ext cx="610192" cy="648329"/>
          </a:xfrm>
          <a:prstGeom prst="rect">
            <a:avLst/>
          </a:prstGeom>
        </p:spPr>
      </p:pic>
      <p:sp>
        <p:nvSpPr>
          <p:cNvPr id="5" name="TextBox 4"/>
          <p:cNvSpPr txBox="1"/>
          <p:nvPr/>
        </p:nvSpPr>
        <p:spPr>
          <a:xfrm>
            <a:off x="8888627" y="681442"/>
            <a:ext cx="3303373" cy="52322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“Top of the Heap!”</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640711"/>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338</TotalTime>
  <Words>1768</Words>
  <Application>Microsoft Office PowerPoint</Application>
  <PresentationFormat>Widescreen</PresentationFormat>
  <Paragraphs>289</Paragraphs>
  <Slides>33</Slides>
  <Notes>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4" baseType="lpstr">
      <vt:lpstr>ＭＳ Ｐゴシック</vt:lpstr>
      <vt:lpstr>Arial</vt:lpstr>
      <vt:lpstr>Calibri</vt:lpstr>
      <vt:lpstr>Calibri Light</vt:lpstr>
      <vt:lpstr>Georgia</vt:lpstr>
      <vt:lpstr>Symbol</vt:lpstr>
      <vt:lpstr>Verdana</vt:lpstr>
      <vt:lpstr>Wingdings</vt:lpstr>
      <vt:lpstr>Wingdings 3</vt:lpstr>
      <vt:lpstr>Retrospect</vt:lpstr>
      <vt:lpstr>Chart</vt:lpstr>
      <vt:lpstr>The Federal Funding Landscape:   What’s the Latest at NEH?</vt:lpstr>
      <vt:lpstr>PowerPoint Presentation</vt:lpstr>
      <vt:lpstr>NEH Programs &amp; Allocations</vt:lpstr>
      <vt:lpstr>PowerPoint Presentation</vt:lpstr>
      <vt:lpstr>Humanities Collections and Reference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 and Training</vt:lpstr>
      <vt:lpstr>PowerPoint Presentation</vt:lpstr>
      <vt:lpstr>Preservation Assistance Grants for Smaller Institutions </vt:lpstr>
      <vt:lpstr>PowerPoint Presentation</vt:lpstr>
      <vt:lpstr>National Digital Newspaper Program Chronicling America</vt:lpstr>
      <vt:lpstr>PowerPoint Presentation</vt:lpstr>
      <vt:lpstr>Division of Preservation &amp; Access  Strategic Interest Areas</vt:lpstr>
      <vt:lpstr>Office of Digital Humanities</vt:lpstr>
      <vt:lpstr>PowerPoint Presentation</vt:lpstr>
      <vt:lpstr>Anything new on the menu?</vt:lpstr>
      <vt:lpstr>The Common Good:   The Humanities in the Public Square</vt:lpstr>
      <vt:lpstr>Division of Public Programs:   Digital Projects for the Public</vt:lpstr>
      <vt:lpstr>PowerPoint Presentation</vt:lpstr>
      <vt:lpstr>PowerPoint Presentation</vt:lpstr>
      <vt:lpstr>Onward Trajectories</vt:lpstr>
      <vt:lpstr>It’s up to You….!</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the Latest at NEH?</dc:title>
  <dc:creator>Wurl, Joel</dc:creator>
  <cp:lastModifiedBy>Wurl, Joel</cp:lastModifiedBy>
  <cp:revision>44</cp:revision>
  <dcterms:created xsi:type="dcterms:W3CDTF">2015-04-15T21:21:37Z</dcterms:created>
  <dcterms:modified xsi:type="dcterms:W3CDTF">2015-04-21T17:18:04Z</dcterms:modified>
</cp:coreProperties>
</file>